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Poppins"/>
      <p:regular r:id="rId35"/>
      <p:bold r:id="rId36"/>
      <p:italic r:id="rId37"/>
      <p:boldItalic r:id="rId38"/>
    </p:embeddedFont>
    <p:embeddedFont>
      <p:font typeface="Lexend"/>
      <p:regular r:id="rId39"/>
      <p:bold r:id="rId40"/>
    </p:embeddedFont>
    <p:embeddedFont>
      <p:font typeface="Nunito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5.xml"/><Relationship Id="rId42" Type="http://schemas.openxmlformats.org/officeDocument/2006/relationships/font" Target="fonts/NunitoLight-bold.fntdata"/><Relationship Id="rId41" Type="http://schemas.openxmlformats.org/officeDocument/2006/relationships/font" Target="fonts/NunitoLight-regular.fntdata"/><Relationship Id="rId22" Type="http://schemas.openxmlformats.org/officeDocument/2006/relationships/slide" Target="slides/slide17.xml"/><Relationship Id="rId44" Type="http://schemas.openxmlformats.org/officeDocument/2006/relationships/font" Target="fonts/NunitoLight-boldItalic.fntdata"/><Relationship Id="rId21" Type="http://schemas.openxmlformats.org/officeDocument/2006/relationships/slide" Target="slides/slide16.xml"/><Relationship Id="rId43" Type="http://schemas.openxmlformats.org/officeDocument/2006/relationships/font" Target="fonts/NunitoLigh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schemas.openxmlformats.org/officeDocument/2006/relationships/font" Target="fonts/Lexend-regular.fnt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SLIDES_API20448437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SLIDES_API20448437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f7cad2cd6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1f7cad2cd6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f7cad2cd6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f7cad2cd6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f7cad2cd6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f7cad2cd6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f7cad2cd6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f7cad2cd6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f7cad2cd6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f7cad2cd6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f7cad2cd6_4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f7cad2cd6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f7cad2cd6_4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f7cad2cd6_4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f7cad2cd6_4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f7cad2cd6_4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f7cad2cd6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f7cad2cd6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f7cad2cd6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f7cad2cd6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SLIDES_API204484373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SLIDES_API204484373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f7cad2cd6_4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f7cad2cd6_4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f7cad2cd6_4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f7cad2cd6_4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f7cad2cd6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f7cad2cd6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f7cad2cd6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f7cad2cd6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SLIDES_API204484373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SLIDES_API204484373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SLIDES_API204484373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SLIDES_API204484373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SLIDES_API204484373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SLIDES_API204484373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f7cad2cd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f7cad2cd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SLIDES_API204484373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SLIDES_API204484373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f7cad2cd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f7cad2cd6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SLIDES_API204484373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SLIDES_API204484373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f7cad2cd6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f7cad2cd6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f7cad2cd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f7cad2cd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pixabay.com?ref=SlidesAI.io"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pixabay.com?ref=SlidesAI.io"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pixabay.com?ref=SlidesAI.io"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pixabay.com?ref=SlidesAI.io" TargetMode="Externa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pixabay.com?ref=SlidesAI.io"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pixabay.com?ref=SlidesAI.io"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hyperlink" Target="https://pixabay.com?ref=SlidesAI.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pixabay.com?ref=SlidesAI.io"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pixabay.com?ref=SlidesAI.io" TargetMode="External"/><Relationship Id="rId4" Type="http://schemas.openxmlformats.org/officeDocument/2006/relationships/image" Target="../media/image11.jp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pixabay.com?ref=SlidesAI.io" TargetMode="Externa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jpg"/><Relationship Id="rId4" Type="http://schemas.openxmlformats.org/officeDocument/2006/relationships/hyperlink" Target="https://pixabay.com?ref=SlidesAI.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s://pixabay.com?ref=SlidesAI.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pixabay.com?ref=SlidesAI.io"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pixabay.com?ref=SlidesAI.io"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pixabay.com?ref=SlidesAI.io" TargetMode="External"/><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53" name="Shape 53"/>
        <p:cNvGrpSpPr/>
        <p:nvPr/>
      </p:nvGrpSpPr>
      <p:grpSpPr>
        <a:xfrm>
          <a:off x="0" y="0"/>
          <a:ext cx="0" cy="0"/>
          <a:chOff x="0" y="0"/>
          <a:chExt cx="0" cy="0"/>
        </a:xfrm>
      </p:grpSpPr>
      <p:sp>
        <p:nvSpPr>
          <p:cNvPr id="54" name="Google Shape;54;p13"/>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13"/>
          <p:cNvGrpSpPr/>
          <p:nvPr/>
        </p:nvGrpSpPr>
        <p:grpSpPr>
          <a:xfrm>
            <a:off x="406350" y="2038400"/>
            <a:ext cx="8331300" cy="1066700"/>
            <a:chOff x="406350" y="2317800"/>
            <a:chExt cx="8331300" cy="1066700"/>
          </a:xfrm>
        </p:grpSpPr>
        <p:sp>
          <p:nvSpPr>
            <p:cNvPr id="56" name="Google Shape;56;p13"/>
            <p:cNvSpPr txBox="1"/>
            <p:nvPr/>
          </p:nvSpPr>
          <p:spPr>
            <a:xfrm>
              <a:off x="406350" y="2876600"/>
              <a:ext cx="83313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D3748"/>
                  </a:solidFill>
                  <a:latin typeface="Nunito"/>
                  <a:ea typeface="Nunito"/>
                  <a:cs typeface="Nunito"/>
                  <a:sym typeface="Nunito"/>
                </a:rPr>
                <a:t>This presentation provides an overview of predicting customer churn in the credit card industry. It covers the importance of identifying churn, the dataset used, and the steps involved in building a churn prediction model.</a:t>
              </a:r>
              <a:endParaRPr>
                <a:solidFill>
                  <a:srgbClr val="2D3748"/>
                </a:solidFill>
                <a:latin typeface="Nunito"/>
                <a:ea typeface="Nunito"/>
                <a:cs typeface="Nunito"/>
                <a:sym typeface="Nunito"/>
              </a:endParaRPr>
            </a:p>
          </p:txBody>
        </p:sp>
        <p:sp>
          <p:nvSpPr>
            <p:cNvPr id="57" name="Google Shape;57;p13"/>
            <p:cNvSpPr txBox="1"/>
            <p:nvPr/>
          </p:nvSpPr>
          <p:spPr>
            <a:xfrm>
              <a:off x="406350" y="2317800"/>
              <a:ext cx="83313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C1F07"/>
                  </a:solidFill>
                  <a:latin typeface="Poppins"/>
                  <a:ea typeface="Poppins"/>
                  <a:cs typeface="Poppins"/>
                  <a:sym typeface="Poppins"/>
                </a:rPr>
                <a:t>Bank Customer (Credit Card) Churn Prediction</a:t>
              </a:r>
              <a:endParaRPr b="1" sz="2400">
                <a:solidFill>
                  <a:srgbClr val="2C1F07"/>
                </a:solidFill>
                <a:latin typeface="Poppins"/>
                <a:ea typeface="Poppins"/>
                <a:cs typeface="Poppins"/>
                <a:sym typeface="Poppi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34" name="Shape 134"/>
        <p:cNvGrpSpPr/>
        <p:nvPr/>
      </p:nvGrpSpPr>
      <p:grpSpPr>
        <a:xfrm>
          <a:off x="0" y="0"/>
          <a:ext cx="0" cy="0"/>
          <a:chOff x="0" y="0"/>
          <a:chExt cx="0" cy="0"/>
        </a:xfrm>
      </p:grpSpPr>
      <p:sp>
        <p:nvSpPr>
          <p:cNvPr id="135" name="Google Shape;135;p22"/>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36" name="Google Shape;136;p22"/>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Customer Relationship with Education Level</a:t>
            </a:r>
            <a:endParaRPr b="1" sz="2400">
              <a:solidFill>
                <a:srgbClr val="2C1F07"/>
              </a:solidFill>
              <a:latin typeface="Poppins"/>
              <a:ea typeface="Poppins"/>
              <a:cs typeface="Poppins"/>
              <a:sym typeface="Poppins"/>
            </a:endParaRPr>
          </a:p>
        </p:txBody>
      </p:sp>
      <p:sp>
        <p:nvSpPr>
          <p:cNvPr id="138" name="Google Shape;138;p22"/>
          <p:cNvSpPr txBox="1"/>
          <p:nvPr/>
        </p:nvSpPr>
        <p:spPr>
          <a:xfrm>
            <a:off x="508000" y="1714300"/>
            <a:ext cx="45213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74151"/>
              </a:buClr>
              <a:buSzPts val="1400"/>
              <a:buFont typeface="Nunito"/>
              <a:buChar char="●"/>
            </a:pPr>
            <a:r>
              <a:rPr lang="en">
                <a:solidFill>
                  <a:schemeClr val="dk1"/>
                </a:solidFill>
                <a:highlight>
                  <a:srgbClr val="FFFFFF"/>
                </a:highlight>
                <a:latin typeface="Nunito"/>
                <a:ea typeface="Nunito"/>
                <a:cs typeface="Nunito"/>
                <a:sym typeface="Nunito"/>
              </a:rPr>
              <a:t>To take a further look into one of the categorical variables, if we were to group customers by their education level place and compute their average credit limit.</a:t>
            </a:r>
            <a:endParaRPr>
              <a:solidFill>
                <a:schemeClr val="dk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chemeClr val="dk1"/>
                </a:solidFill>
                <a:highlight>
                  <a:srgbClr val="FFFFFF"/>
                </a:highlight>
                <a:latin typeface="Nunito"/>
                <a:ea typeface="Nunito"/>
                <a:cs typeface="Nunito"/>
                <a:sym typeface="Nunito"/>
              </a:rPr>
              <a:t>It appears that customers uneducated have the highest average credit limit compared to the other five education levels. </a:t>
            </a:r>
            <a:endParaRPr>
              <a:solidFill>
                <a:schemeClr val="dk1"/>
              </a:solidFill>
              <a:highlight>
                <a:srgbClr val="FFFFFF"/>
              </a:highlight>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chemeClr val="dk1"/>
                </a:solidFill>
                <a:highlight>
                  <a:srgbClr val="FFFFFF"/>
                </a:highlight>
                <a:latin typeface="Nunito"/>
                <a:ea typeface="Nunito"/>
                <a:cs typeface="Nunito"/>
                <a:sym typeface="Nunito"/>
              </a:rPr>
              <a:t>Higher credit limits for middle-age customers are generally uneducated compared to the rest. </a:t>
            </a:r>
            <a:endParaRPr>
              <a:solidFill>
                <a:srgbClr val="374151"/>
              </a:solidFill>
              <a:latin typeface="Nunito"/>
              <a:ea typeface="Nunito"/>
              <a:cs typeface="Nunito"/>
              <a:sym typeface="Nunito"/>
            </a:endParaRPr>
          </a:p>
        </p:txBody>
      </p:sp>
      <p:pic>
        <p:nvPicPr>
          <p:cNvPr id="139" name="Google Shape;139;p22"/>
          <p:cNvPicPr preferRelativeResize="0"/>
          <p:nvPr/>
        </p:nvPicPr>
        <p:blipFill>
          <a:blip r:embed="rId4">
            <a:alphaModFix/>
          </a:blip>
          <a:stretch>
            <a:fillRect/>
          </a:stretch>
        </p:blipFill>
        <p:spPr>
          <a:xfrm>
            <a:off x="5154000" y="1714288"/>
            <a:ext cx="3809900" cy="22042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43" name="Shape 143"/>
        <p:cNvGrpSpPr/>
        <p:nvPr/>
      </p:nvGrpSpPr>
      <p:grpSpPr>
        <a:xfrm>
          <a:off x="0" y="0"/>
          <a:ext cx="0" cy="0"/>
          <a:chOff x="0" y="0"/>
          <a:chExt cx="0" cy="0"/>
        </a:xfrm>
      </p:grpSpPr>
      <p:sp>
        <p:nvSpPr>
          <p:cNvPr id="144" name="Google Shape;144;p23"/>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nvSpPr>
        <p:spPr>
          <a:xfrm>
            <a:off x="232625" y="3063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2C1F07"/>
              </a:solidFill>
              <a:latin typeface="Poppins"/>
              <a:ea typeface="Poppins"/>
              <a:cs typeface="Poppins"/>
              <a:sym typeface="Poppins"/>
            </a:endParaRPr>
          </a:p>
        </p:txBody>
      </p:sp>
      <p:sp>
        <p:nvSpPr>
          <p:cNvPr id="146" name="Google Shape;146;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900">
                <a:latin typeface="Poppins"/>
                <a:ea typeface="Poppins"/>
                <a:cs typeface="Poppins"/>
                <a:sym typeface="Poppins"/>
              </a:rPr>
              <a:t>Data Visualizations</a:t>
            </a:r>
            <a:endParaRPr b="1" sz="49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50" name="Shape 150"/>
        <p:cNvGrpSpPr/>
        <p:nvPr/>
      </p:nvGrpSpPr>
      <p:grpSpPr>
        <a:xfrm>
          <a:off x="0" y="0"/>
          <a:ext cx="0" cy="0"/>
          <a:chOff x="0" y="0"/>
          <a:chExt cx="0" cy="0"/>
        </a:xfrm>
      </p:grpSpPr>
      <p:sp>
        <p:nvSpPr>
          <p:cNvPr id="151" name="Google Shape;151;p24"/>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52" name="Google Shape;152;p24"/>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nvSpPr>
        <p:spPr>
          <a:xfrm>
            <a:off x="508000" y="635000"/>
            <a:ext cx="47367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Relationship between Numerical Variables</a:t>
            </a:r>
            <a:endParaRPr b="1" sz="2400">
              <a:solidFill>
                <a:srgbClr val="2C1F07"/>
              </a:solidFill>
              <a:latin typeface="Poppins"/>
              <a:ea typeface="Poppins"/>
              <a:cs typeface="Poppins"/>
              <a:sym typeface="Poppins"/>
            </a:endParaRPr>
          </a:p>
        </p:txBody>
      </p:sp>
      <p:sp>
        <p:nvSpPr>
          <p:cNvPr id="154" name="Google Shape;154;p24"/>
          <p:cNvSpPr txBox="1"/>
          <p:nvPr/>
        </p:nvSpPr>
        <p:spPr>
          <a:xfrm>
            <a:off x="615700" y="1636750"/>
            <a:ext cx="4521300" cy="2708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374151"/>
              </a:buClr>
              <a:buSzPts val="1700"/>
              <a:buFont typeface="Nunito"/>
              <a:buChar char="●"/>
            </a:pPr>
            <a:r>
              <a:rPr lang="en">
                <a:solidFill>
                  <a:schemeClr val="dk1"/>
                </a:solidFill>
                <a:latin typeface="Nunito"/>
                <a:ea typeface="Nunito"/>
                <a:cs typeface="Nunito"/>
                <a:sym typeface="Nunito"/>
              </a:rPr>
              <a:t>To illustrate the relationship between numerical variables, we also include the customer age and credit limit. In addition, there is also the inclusion of gender as a categorical variable.</a:t>
            </a:r>
            <a:endParaRPr>
              <a:solidFill>
                <a:schemeClr val="dk1"/>
              </a:solidFill>
              <a:latin typeface="Nunito"/>
              <a:ea typeface="Nunito"/>
              <a:cs typeface="Nunito"/>
              <a:sym typeface="Nunito"/>
            </a:endParaRPr>
          </a:p>
          <a:p>
            <a:pPr indent="-336550" lvl="0" marL="457200" rtl="0" algn="l">
              <a:spcBef>
                <a:spcPts val="0"/>
              </a:spcBef>
              <a:spcAft>
                <a:spcPts val="0"/>
              </a:spcAft>
              <a:buClr>
                <a:srgbClr val="374151"/>
              </a:buClr>
              <a:buSzPts val="1700"/>
              <a:buFont typeface="Nunito"/>
              <a:buChar char="●"/>
            </a:pPr>
            <a:r>
              <a:rPr lang="en">
                <a:solidFill>
                  <a:schemeClr val="dk1"/>
                </a:solidFill>
                <a:latin typeface="Nunito"/>
                <a:ea typeface="Nunito"/>
                <a:cs typeface="Nunito"/>
                <a:sym typeface="Nunito"/>
              </a:rPr>
              <a:t>Using `seaborn.relplot`  - show the relationship between customer age and credit limit variables. There is a slightly positive relationship with the majority of customers ages from 40 to 50 and credit limits from $3,000 to $5,000. </a:t>
            </a:r>
            <a:endParaRPr>
              <a:solidFill>
                <a:srgbClr val="374151"/>
              </a:solidFill>
              <a:latin typeface="Nunito"/>
              <a:ea typeface="Nunito"/>
              <a:cs typeface="Nunito"/>
              <a:sym typeface="Nunito"/>
            </a:endParaRPr>
          </a:p>
        </p:txBody>
      </p:sp>
      <p:pic>
        <p:nvPicPr>
          <p:cNvPr id="155" name="Google Shape;155;p24"/>
          <p:cNvPicPr preferRelativeResize="0"/>
          <p:nvPr/>
        </p:nvPicPr>
        <p:blipFill>
          <a:blip r:embed="rId4">
            <a:alphaModFix/>
          </a:blip>
          <a:stretch>
            <a:fillRect/>
          </a:stretch>
        </p:blipFill>
        <p:spPr>
          <a:xfrm>
            <a:off x="5181700" y="1295300"/>
            <a:ext cx="3703429" cy="339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59" name="Shape 159"/>
        <p:cNvGrpSpPr/>
        <p:nvPr/>
      </p:nvGrpSpPr>
      <p:grpSpPr>
        <a:xfrm>
          <a:off x="0" y="0"/>
          <a:ext cx="0" cy="0"/>
          <a:chOff x="0" y="0"/>
          <a:chExt cx="0" cy="0"/>
        </a:xfrm>
      </p:grpSpPr>
      <p:sp>
        <p:nvSpPr>
          <p:cNvPr id="160" name="Google Shape;160;p25"/>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61" name="Google Shape;161;p25"/>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nvSpPr>
        <p:spPr>
          <a:xfrm>
            <a:off x="508000" y="635000"/>
            <a:ext cx="47367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Relationship between Categorical Variables</a:t>
            </a:r>
            <a:endParaRPr b="1" sz="2400">
              <a:solidFill>
                <a:srgbClr val="2C1F07"/>
              </a:solidFill>
              <a:latin typeface="Poppins"/>
              <a:ea typeface="Poppins"/>
              <a:cs typeface="Poppins"/>
              <a:sym typeface="Poppins"/>
            </a:endParaRPr>
          </a:p>
        </p:txBody>
      </p:sp>
      <p:sp>
        <p:nvSpPr>
          <p:cNvPr id="163" name="Google Shape;163;p25"/>
          <p:cNvSpPr txBox="1"/>
          <p:nvPr/>
        </p:nvSpPr>
        <p:spPr>
          <a:xfrm>
            <a:off x="615700" y="1636750"/>
            <a:ext cx="45213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74151"/>
              </a:buClr>
              <a:buSzPts val="1400"/>
              <a:buFont typeface="Nunito"/>
              <a:buChar char="●"/>
            </a:pPr>
            <a:r>
              <a:rPr lang="en">
                <a:solidFill>
                  <a:schemeClr val="dk1"/>
                </a:solidFill>
                <a:latin typeface="Nunito"/>
                <a:ea typeface="Nunito"/>
                <a:cs typeface="Nunito"/>
                <a:sym typeface="Nunito"/>
              </a:rPr>
              <a:t>With the addition of a color argument of the categorical variable gender, we start to see that, on average, male customers have higher credit limits than female customers. </a:t>
            </a:r>
            <a:endParaRPr>
              <a:solidFill>
                <a:schemeClr val="dk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chemeClr val="dk1"/>
                </a:solidFill>
                <a:latin typeface="Nunito"/>
                <a:ea typeface="Nunito"/>
                <a:cs typeface="Nunito"/>
                <a:sym typeface="Nunito"/>
              </a:rPr>
              <a:t>Using `seaborn.catplot` - plot with </a:t>
            </a:r>
            <a:r>
              <a:rPr lang="en">
                <a:solidFill>
                  <a:schemeClr val="dk1"/>
                </a:solidFill>
                <a:latin typeface="Nunito"/>
                <a:ea typeface="Nunito"/>
                <a:cs typeface="Nunito"/>
                <a:sym typeface="Nunito"/>
              </a:rPr>
              <a:t>categorical</a:t>
            </a:r>
            <a:r>
              <a:rPr lang="en">
                <a:solidFill>
                  <a:schemeClr val="dk1"/>
                </a:solidFill>
                <a:latin typeface="Nunito"/>
                <a:ea typeface="Nunito"/>
                <a:cs typeface="Nunito"/>
                <a:sym typeface="Nunito"/>
              </a:rPr>
              <a:t> data gender with the distribution of credit limit on two boxplots (male and female). We can confirm that male customers have a higher average credit score than female customers. The distribution of female customer credit limits are negatively skewed where $10,000+ credit limit skewed the distribution.</a:t>
            </a:r>
            <a:r>
              <a:rPr lang="en">
                <a:solidFill>
                  <a:schemeClr val="dk1"/>
                </a:solidFill>
                <a:latin typeface="Nunito"/>
                <a:ea typeface="Nunito"/>
                <a:cs typeface="Nunito"/>
                <a:sym typeface="Nunito"/>
              </a:rPr>
              <a:t> </a:t>
            </a:r>
            <a:endParaRPr>
              <a:solidFill>
                <a:srgbClr val="374151"/>
              </a:solidFill>
              <a:latin typeface="Nunito"/>
              <a:ea typeface="Nunito"/>
              <a:cs typeface="Nunito"/>
              <a:sym typeface="Nunito"/>
            </a:endParaRPr>
          </a:p>
        </p:txBody>
      </p:sp>
      <p:pic>
        <p:nvPicPr>
          <p:cNvPr id="164" name="Google Shape;164;p25"/>
          <p:cNvPicPr preferRelativeResize="0"/>
          <p:nvPr/>
        </p:nvPicPr>
        <p:blipFill>
          <a:blip r:embed="rId4">
            <a:alphaModFix/>
          </a:blip>
          <a:stretch>
            <a:fillRect/>
          </a:stretch>
        </p:blipFill>
        <p:spPr>
          <a:xfrm>
            <a:off x="5397100" y="646713"/>
            <a:ext cx="3594500" cy="36088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68" name="Shape 168"/>
        <p:cNvGrpSpPr/>
        <p:nvPr/>
      </p:nvGrpSpPr>
      <p:grpSpPr>
        <a:xfrm>
          <a:off x="0" y="0"/>
          <a:ext cx="0" cy="0"/>
          <a:chOff x="0" y="0"/>
          <a:chExt cx="0" cy="0"/>
        </a:xfrm>
      </p:grpSpPr>
      <p:sp>
        <p:nvSpPr>
          <p:cNvPr id="169" name="Google Shape;169;p26"/>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txBox="1"/>
          <p:nvPr/>
        </p:nvSpPr>
        <p:spPr>
          <a:xfrm>
            <a:off x="232625" y="3063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2C1F07"/>
              </a:solidFill>
              <a:latin typeface="Poppins"/>
              <a:ea typeface="Poppins"/>
              <a:cs typeface="Poppins"/>
              <a:sym typeface="Poppins"/>
            </a:endParaRPr>
          </a:p>
        </p:txBody>
      </p:sp>
      <p:sp>
        <p:nvSpPr>
          <p:cNvPr id="171" name="Google Shape;171;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900">
                <a:latin typeface="Poppins"/>
                <a:ea typeface="Poppins"/>
                <a:cs typeface="Poppins"/>
                <a:sym typeface="Poppins"/>
              </a:rPr>
              <a:t>Building Machine Learning Model</a:t>
            </a:r>
            <a:endParaRPr b="1" sz="4900">
              <a:latin typeface="Poppins"/>
              <a:ea typeface="Poppins"/>
              <a:cs typeface="Poppins"/>
              <a:sym typeface="Poppins"/>
            </a:endParaRPr>
          </a:p>
        </p:txBody>
      </p:sp>
      <p:sp>
        <p:nvSpPr>
          <p:cNvPr id="172" name="Google Shape;172;p26"/>
          <p:cNvSpPr txBox="1"/>
          <p:nvPr/>
        </p:nvSpPr>
        <p:spPr>
          <a:xfrm>
            <a:off x="1631850" y="2797175"/>
            <a:ext cx="58803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2"/>
                </a:solidFill>
                <a:latin typeface="Poppins"/>
                <a:ea typeface="Poppins"/>
                <a:cs typeface="Poppins"/>
                <a:sym typeface="Poppins"/>
              </a:rPr>
              <a:t>Customer Churn Prediction Model(s)</a:t>
            </a:r>
            <a:endParaRPr sz="2400">
              <a:solidFill>
                <a:schemeClr val="dk2"/>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76" name="Shape 176"/>
        <p:cNvGrpSpPr/>
        <p:nvPr/>
      </p:nvGrpSpPr>
      <p:grpSpPr>
        <a:xfrm>
          <a:off x="0" y="0"/>
          <a:ext cx="0" cy="0"/>
          <a:chOff x="0" y="0"/>
          <a:chExt cx="0" cy="0"/>
        </a:xfrm>
      </p:grpSpPr>
      <p:sp>
        <p:nvSpPr>
          <p:cNvPr id="177" name="Google Shape;177;p27"/>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78" name="Google Shape;178;p27"/>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nvSpPr>
        <p:spPr>
          <a:xfrm>
            <a:off x="508000" y="635000"/>
            <a:ext cx="49305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Split Training and Testing Set</a:t>
            </a:r>
            <a:endParaRPr b="1" sz="2400">
              <a:solidFill>
                <a:srgbClr val="2C1F07"/>
              </a:solidFill>
              <a:latin typeface="Poppins"/>
              <a:ea typeface="Poppins"/>
              <a:cs typeface="Poppins"/>
              <a:sym typeface="Poppins"/>
            </a:endParaRPr>
          </a:p>
        </p:txBody>
      </p:sp>
      <p:sp>
        <p:nvSpPr>
          <p:cNvPr id="180" name="Google Shape;180;p27"/>
          <p:cNvSpPr txBox="1"/>
          <p:nvPr/>
        </p:nvSpPr>
        <p:spPr>
          <a:xfrm>
            <a:off x="508000" y="1193700"/>
            <a:ext cx="45213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1500"/>
              </a:spcBef>
              <a:spcAft>
                <a:spcPts val="0"/>
              </a:spcAft>
              <a:buClr>
                <a:srgbClr val="374151"/>
              </a:buClr>
              <a:buSzPts val="1400"/>
              <a:buFont typeface="Nunito"/>
              <a:buChar char="●"/>
            </a:pPr>
            <a:r>
              <a:rPr lang="en">
                <a:solidFill>
                  <a:srgbClr val="374151"/>
                </a:solidFill>
                <a:latin typeface="Nunito"/>
                <a:ea typeface="Nunito"/>
                <a:cs typeface="Nunito"/>
                <a:sym typeface="Nunito"/>
              </a:rPr>
              <a:t>Feature variables includes all the numerical and categorical variables except for the `Attrition_Flag`.</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rgbClr val="374151"/>
                </a:solidFill>
                <a:latin typeface="Nunito"/>
                <a:ea typeface="Nunito"/>
                <a:cs typeface="Nunito"/>
                <a:sym typeface="Nunito"/>
              </a:rPr>
              <a:t>Target includes the categorical variable `Attrition_Flag` whose values are made up of either `Existing Customer` and `Attrited Customer`.</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rgbClr val="374151"/>
                </a:solidFill>
                <a:latin typeface="Nunito"/>
                <a:ea typeface="Nunito"/>
                <a:cs typeface="Nunito"/>
                <a:sym typeface="Nunito"/>
              </a:rPr>
              <a:t>Split data into training and testing set with the testing set  size equal to 0.3, or 30%.</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rgbClr val="374151"/>
                </a:solidFill>
                <a:latin typeface="Nunito"/>
                <a:ea typeface="Nunito"/>
                <a:cs typeface="Nunito"/>
                <a:sym typeface="Nunito"/>
              </a:rPr>
              <a:t>Training set contains 7088 observations while Testing set contains 3039 observations. </a:t>
            </a:r>
            <a:endParaRPr>
              <a:solidFill>
                <a:srgbClr val="374151"/>
              </a:solidFill>
              <a:latin typeface="Nunito"/>
              <a:ea typeface="Nunito"/>
              <a:cs typeface="Nunito"/>
              <a:sym typeface="Nunito"/>
            </a:endParaRPr>
          </a:p>
        </p:txBody>
      </p:sp>
      <p:pic>
        <p:nvPicPr>
          <p:cNvPr id="181" name="Google Shape;181;p27"/>
          <p:cNvPicPr preferRelativeResize="0"/>
          <p:nvPr/>
        </p:nvPicPr>
        <p:blipFill rotWithShape="1">
          <a:blip r:embed="rId4">
            <a:alphaModFix/>
          </a:blip>
          <a:srcRect b="0" l="25864" r="25864" t="0"/>
          <a:stretch/>
        </p:blipFill>
        <p:spPr>
          <a:xfrm>
            <a:off x="5969000" y="63600"/>
            <a:ext cx="3174899" cy="507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232625" y="1830600"/>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b="1" lang="en" sz="4900">
                <a:latin typeface="Poppins"/>
                <a:ea typeface="Poppins"/>
                <a:cs typeface="Poppins"/>
                <a:sym typeface="Poppins"/>
              </a:rPr>
              <a:t>Logistic Regression</a:t>
            </a:r>
            <a:endParaRPr/>
          </a:p>
        </p:txBody>
      </p:sp>
      <p:sp>
        <p:nvSpPr>
          <p:cNvPr id="187" name="Google Shape;187;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Nunito"/>
                <a:ea typeface="Nunito"/>
                <a:cs typeface="Nunito"/>
                <a:sym typeface="Nunito"/>
              </a:rPr>
              <a:t>Choose model: `sklearn.linear_model.LogisticRegression`</a:t>
            </a:r>
            <a:endParaRPr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Convert the Categorical data to Numeric features using `OneHotEncoder`</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Standardize the numerical features splitting the original data </a:t>
            </a:r>
            <a:r>
              <a:rPr lang="en" sz="1400">
                <a:solidFill>
                  <a:schemeClr val="dk1"/>
                </a:solidFill>
                <a:latin typeface="Nunito"/>
                <a:ea typeface="Nunito"/>
                <a:cs typeface="Nunito"/>
                <a:sym typeface="Nunito"/>
              </a:rPr>
              <a:t>into</a:t>
            </a:r>
            <a:r>
              <a:rPr lang="en" sz="1400">
                <a:solidFill>
                  <a:schemeClr val="dk1"/>
                </a:solidFill>
                <a:latin typeface="Nunito"/>
                <a:ea typeface="Nunito"/>
                <a:cs typeface="Nunito"/>
                <a:sym typeface="Nunito"/>
              </a:rPr>
              <a:t> 2 subgroups. </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Apply these transformations on the training and testing sets</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Use our `</a:t>
            </a:r>
            <a:r>
              <a:rPr lang="en" sz="1400">
                <a:solidFill>
                  <a:schemeClr val="dk1"/>
                </a:solidFill>
                <a:latin typeface="Nunito"/>
                <a:ea typeface="Nunito"/>
                <a:cs typeface="Nunito"/>
                <a:sym typeface="Nunito"/>
              </a:rPr>
              <a:t>Logistic Regression</a:t>
            </a:r>
            <a:r>
              <a:rPr lang="en" sz="1400">
                <a:solidFill>
                  <a:schemeClr val="dk1"/>
                </a:solidFill>
                <a:latin typeface="Nunito"/>
                <a:ea typeface="Nunito"/>
                <a:cs typeface="Nunito"/>
                <a:sym typeface="Nunito"/>
              </a:rPr>
              <a:t>` classifier as a model</a:t>
            </a:r>
            <a:endParaRPr sz="1400">
              <a:solidFill>
                <a:schemeClr val="dk1"/>
              </a:solidFill>
              <a:latin typeface="Nunito"/>
              <a:ea typeface="Nunito"/>
              <a:cs typeface="Nunito"/>
              <a:sym typeface="Nunito"/>
            </a:endParaRPr>
          </a:p>
        </p:txBody>
      </p:sp>
      <p:sp>
        <p:nvSpPr>
          <p:cNvPr id="188" name="Google Shape;188;p28"/>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nvSpPr>
        <p:spPr>
          <a:xfrm>
            <a:off x="232625" y="3063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2C1F07"/>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93" name="Shape 193"/>
        <p:cNvGrpSpPr/>
        <p:nvPr/>
      </p:nvGrpSpPr>
      <p:grpSpPr>
        <a:xfrm>
          <a:off x="0" y="0"/>
          <a:ext cx="0" cy="0"/>
          <a:chOff x="0" y="0"/>
          <a:chExt cx="0" cy="0"/>
        </a:xfrm>
      </p:grpSpPr>
      <p:sp>
        <p:nvSpPr>
          <p:cNvPr id="194" name="Google Shape;194;p29"/>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95" name="Google Shape;195;p29"/>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txBox="1"/>
          <p:nvPr/>
        </p:nvSpPr>
        <p:spPr>
          <a:xfrm>
            <a:off x="508000" y="635000"/>
            <a:ext cx="5292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Encoding Categorical Features</a:t>
            </a:r>
            <a:endParaRPr b="1" sz="2400">
              <a:solidFill>
                <a:srgbClr val="2C1F07"/>
              </a:solidFill>
              <a:latin typeface="Poppins"/>
              <a:ea typeface="Poppins"/>
              <a:cs typeface="Poppins"/>
              <a:sym typeface="Poppins"/>
            </a:endParaRPr>
          </a:p>
        </p:txBody>
      </p:sp>
      <p:sp>
        <p:nvSpPr>
          <p:cNvPr id="197" name="Google Shape;197;p29"/>
          <p:cNvSpPr txBox="1"/>
          <p:nvPr/>
        </p:nvSpPr>
        <p:spPr>
          <a:xfrm>
            <a:off x="508000" y="1193700"/>
            <a:ext cx="45213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1500"/>
              </a:spcBef>
              <a:spcAft>
                <a:spcPts val="0"/>
              </a:spcAft>
              <a:buClr>
                <a:srgbClr val="374151"/>
              </a:buClr>
              <a:buSzPts val="1400"/>
              <a:buFont typeface="Nunito"/>
              <a:buChar char="●"/>
            </a:pPr>
            <a:r>
              <a:rPr lang="en">
                <a:solidFill>
                  <a:srgbClr val="374151"/>
                </a:solidFill>
                <a:latin typeface="Nunito"/>
                <a:ea typeface="Nunito"/>
                <a:cs typeface="Nunito"/>
                <a:sym typeface="Nunito"/>
              </a:rPr>
              <a:t>The simplest way is to one-hot encode each categorical feature with the `OneHotEncoder`.</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rgbClr val="374151"/>
                </a:solidFill>
                <a:latin typeface="Nunito"/>
                <a:ea typeface="Nunito"/>
                <a:cs typeface="Nunito"/>
                <a:sym typeface="Nunito"/>
              </a:rPr>
              <a:t>We  also want to standardize the numerical features. Thus, we need to split the original data into 2 subgroups and apply a different preprocessing: (i) one-hot encoding for the categorical data and (ii) standard scaling for the numerical data.</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chemeClr val="dk1"/>
                </a:solidFill>
                <a:highlight>
                  <a:srgbClr val="FFFFFF"/>
                </a:highlight>
                <a:latin typeface="Nunito"/>
                <a:ea typeface="Nunito"/>
                <a:cs typeface="Nunito"/>
                <a:sym typeface="Nunito"/>
              </a:rPr>
              <a:t>The logistic regression predicts for attrited customers with an accuracy score of 84%.</a:t>
            </a:r>
            <a:endParaRPr>
              <a:solidFill>
                <a:srgbClr val="2D3748"/>
              </a:solidFill>
              <a:latin typeface="Nunito"/>
              <a:ea typeface="Nunito"/>
              <a:cs typeface="Nunito"/>
              <a:sym typeface="Nunito"/>
            </a:endParaRPr>
          </a:p>
        </p:txBody>
      </p:sp>
      <p:pic>
        <p:nvPicPr>
          <p:cNvPr id="198" name="Google Shape;198;p29"/>
          <p:cNvPicPr preferRelativeResize="0"/>
          <p:nvPr/>
        </p:nvPicPr>
        <p:blipFill>
          <a:blip r:embed="rId4">
            <a:alphaModFix/>
          </a:blip>
          <a:stretch>
            <a:fillRect/>
          </a:stretch>
        </p:blipFill>
        <p:spPr>
          <a:xfrm>
            <a:off x="5952725" y="1097100"/>
            <a:ext cx="2708100" cy="270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65500" y="1433100"/>
            <a:ext cx="4045200" cy="2277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900">
                <a:latin typeface="Poppins"/>
                <a:ea typeface="Poppins"/>
                <a:cs typeface="Poppins"/>
                <a:sym typeface="Poppins"/>
              </a:rPr>
              <a:t>Support Vector Machine</a:t>
            </a:r>
            <a:endParaRPr/>
          </a:p>
        </p:txBody>
      </p:sp>
      <p:sp>
        <p:nvSpPr>
          <p:cNvPr id="204" name="Google Shape;204;p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Nunito"/>
                <a:ea typeface="Nunito"/>
                <a:cs typeface="Nunito"/>
                <a:sym typeface="Nunito"/>
              </a:rPr>
              <a:t>Choose model: </a:t>
            </a:r>
            <a:r>
              <a:rPr lang="en" sz="1400">
                <a:solidFill>
                  <a:schemeClr val="dk1"/>
                </a:solidFill>
                <a:latin typeface="Nunito"/>
                <a:ea typeface="Nunito"/>
                <a:cs typeface="Nunito"/>
                <a:sym typeface="Nunito"/>
              </a:rPr>
              <a:t>`sklearn.svm.LinearSVC`</a:t>
            </a:r>
            <a:endParaRPr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Reset model hyperparameter </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Fit training and testing set with the SVC model</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Print Classification </a:t>
            </a:r>
            <a:r>
              <a:rPr lang="en" sz="1400">
                <a:solidFill>
                  <a:schemeClr val="dk1"/>
                </a:solidFill>
                <a:latin typeface="Nunito"/>
                <a:ea typeface="Nunito"/>
                <a:cs typeface="Nunito"/>
                <a:sym typeface="Nunito"/>
              </a:rPr>
              <a:t>Reports</a:t>
            </a:r>
            <a:r>
              <a:rPr lang="en" sz="1400">
                <a:solidFill>
                  <a:schemeClr val="dk1"/>
                </a:solidFill>
                <a:latin typeface="Nunito"/>
                <a:ea typeface="Nunito"/>
                <a:cs typeface="Nunito"/>
                <a:sym typeface="Nunito"/>
              </a:rPr>
              <a:t> using the testing set and prediction of the training set</a:t>
            </a:r>
            <a:endParaRPr sz="1400">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Precision Score</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Recall Score</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F1-score Score</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Accuracy</a:t>
            </a:r>
            <a:endParaRPr>
              <a:solidFill>
                <a:schemeClr val="dk1"/>
              </a:solidFill>
              <a:latin typeface="Nunito"/>
              <a:ea typeface="Nunito"/>
              <a:cs typeface="Nunito"/>
              <a:sym typeface="Nunito"/>
            </a:endParaRPr>
          </a:p>
        </p:txBody>
      </p:sp>
      <p:sp>
        <p:nvSpPr>
          <p:cNvPr id="205" name="Google Shape;205;p30"/>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09" name="Shape 209"/>
        <p:cNvGrpSpPr/>
        <p:nvPr/>
      </p:nvGrpSpPr>
      <p:grpSpPr>
        <a:xfrm>
          <a:off x="0" y="0"/>
          <a:ext cx="0" cy="0"/>
          <a:chOff x="0" y="0"/>
          <a:chExt cx="0" cy="0"/>
        </a:xfrm>
      </p:grpSpPr>
      <p:sp>
        <p:nvSpPr>
          <p:cNvPr id="210" name="Google Shape;210;p31"/>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211" name="Google Shape;211;p31"/>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nvSpPr>
        <p:spPr>
          <a:xfrm>
            <a:off x="508000" y="635000"/>
            <a:ext cx="5292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SVM Classification Report</a:t>
            </a:r>
            <a:endParaRPr b="1" sz="2400">
              <a:solidFill>
                <a:srgbClr val="2C1F07"/>
              </a:solidFill>
              <a:latin typeface="Poppins"/>
              <a:ea typeface="Poppins"/>
              <a:cs typeface="Poppins"/>
              <a:sym typeface="Poppins"/>
            </a:endParaRPr>
          </a:p>
        </p:txBody>
      </p:sp>
      <p:pic>
        <p:nvPicPr>
          <p:cNvPr id="213" name="Google Shape;213;p31"/>
          <p:cNvPicPr preferRelativeResize="0"/>
          <p:nvPr/>
        </p:nvPicPr>
        <p:blipFill>
          <a:blip r:embed="rId4">
            <a:alphaModFix/>
          </a:blip>
          <a:stretch>
            <a:fillRect/>
          </a:stretch>
        </p:blipFill>
        <p:spPr>
          <a:xfrm>
            <a:off x="646404" y="1372650"/>
            <a:ext cx="7851183" cy="239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36497" r="36497" t="0"/>
          <a:stretch/>
        </p:blipFill>
        <p:spPr>
          <a:xfrm>
            <a:off x="5969000" y="0"/>
            <a:ext cx="3174899" cy="5143501"/>
          </a:xfrm>
          <a:prstGeom prst="rect">
            <a:avLst/>
          </a:prstGeom>
          <a:noFill/>
          <a:ln>
            <a:noFill/>
          </a:ln>
        </p:spPr>
      </p:pic>
      <p:sp>
        <p:nvSpPr>
          <p:cNvPr id="63" name="Google Shape;63;p14"/>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4">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64" name="Google Shape;64;p14"/>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Understanding Customer Churn</a:t>
            </a:r>
            <a:endParaRPr b="1" sz="2400">
              <a:solidFill>
                <a:srgbClr val="2C1F07"/>
              </a:solidFill>
              <a:latin typeface="Poppins"/>
              <a:ea typeface="Poppins"/>
              <a:cs typeface="Poppins"/>
              <a:sym typeface="Poppins"/>
            </a:endParaRPr>
          </a:p>
        </p:txBody>
      </p:sp>
      <p:sp>
        <p:nvSpPr>
          <p:cNvPr id="66" name="Google Shape;66;p14"/>
          <p:cNvSpPr txBox="1"/>
          <p:nvPr/>
        </p:nvSpPr>
        <p:spPr>
          <a:xfrm>
            <a:off x="508000" y="1511200"/>
            <a:ext cx="4521300" cy="1561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Customer churn refers to customers who stop using or leave services.</a:t>
            </a:r>
            <a:endParaRPr>
              <a:solidFill>
                <a:srgbClr val="2D3748"/>
              </a:solidFill>
              <a:latin typeface="Nunito"/>
              <a:ea typeface="Nunito"/>
              <a:cs typeface="Nunito"/>
              <a:sym typeface="Nunito"/>
            </a:endParaRPr>
          </a:p>
          <a:p>
            <a:pPr indent="-317500" lvl="0" marL="457200" rtl="0" algn="l">
              <a:lnSpc>
                <a:spcPct val="10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Acquiring new customers is more expensive than retaining existing ones.</a:t>
            </a:r>
            <a:endParaRPr>
              <a:solidFill>
                <a:srgbClr val="2D3748"/>
              </a:solidFill>
              <a:latin typeface="Nunito"/>
              <a:ea typeface="Nunito"/>
              <a:cs typeface="Nunito"/>
              <a:sym typeface="Nunito"/>
            </a:endParaRPr>
          </a:p>
          <a:p>
            <a:pPr indent="-317500" lvl="0" marL="457200" rtl="0" algn="l">
              <a:lnSpc>
                <a:spcPct val="10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Identifying churn is important to tailor marketing efforts and retain customers.</a:t>
            </a:r>
            <a:endParaRPr>
              <a:solidFill>
                <a:srgbClr val="2D3748"/>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48600" y="1781725"/>
            <a:ext cx="4045200" cy="1579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900">
                <a:latin typeface="Poppins"/>
                <a:ea typeface="Poppins"/>
                <a:cs typeface="Poppins"/>
                <a:sym typeface="Poppins"/>
              </a:rPr>
              <a:t>Kernelized</a:t>
            </a:r>
            <a:r>
              <a:rPr b="1" lang="en" sz="4900">
                <a:latin typeface="Poppins"/>
                <a:ea typeface="Poppins"/>
                <a:cs typeface="Poppins"/>
                <a:sym typeface="Poppins"/>
              </a:rPr>
              <a:t> SVM</a:t>
            </a:r>
            <a:endParaRPr/>
          </a:p>
        </p:txBody>
      </p:sp>
      <p:sp>
        <p:nvSpPr>
          <p:cNvPr id="219" name="Google Shape;219;p3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Nunito"/>
                <a:ea typeface="Nunito"/>
                <a:cs typeface="Nunito"/>
                <a:sym typeface="Nunito"/>
              </a:rPr>
              <a:t>Choose model: </a:t>
            </a:r>
            <a:r>
              <a:rPr lang="en" sz="1400">
                <a:solidFill>
                  <a:schemeClr val="dk1"/>
                </a:solidFill>
                <a:latin typeface="Nunito"/>
                <a:ea typeface="Nunito"/>
                <a:cs typeface="Nunito"/>
                <a:sym typeface="Nunito"/>
              </a:rPr>
              <a:t>`sklearn.preprocessing.StandardScaler`</a:t>
            </a:r>
            <a:endParaRPr sz="1400">
              <a:solidFill>
                <a:schemeClr val="dk1"/>
              </a:solidFill>
              <a:latin typeface="Nunito"/>
              <a:ea typeface="Nunito"/>
              <a:cs typeface="Nunito"/>
              <a:sym typeface="Nunito"/>
            </a:endParaRPr>
          </a:p>
          <a:p>
            <a:pPr indent="-317500" lvl="0" marL="457200" rtl="0" algn="l">
              <a:spcBef>
                <a:spcPts val="120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Scaling the training and testing set using Standard Scalar method</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Create a SVM Classifier using a linear kernel</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Training the model using training set and predict the churn for test dataset</a:t>
            </a:r>
            <a:endParaRPr sz="1400">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 sz="1400">
                <a:solidFill>
                  <a:schemeClr val="dk1"/>
                </a:solidFill>
                <a:latin typeface="Nunito"/>
                <a:ea typeface="Nunito"/>
                <a:cs typeface="Nunito"/>
                <a:sym typeface="Nunito"/>
              </a:rPr>
              <a:t>Calculate accuracy scores of training and testing set with an accuracy score of 0.8393, or 83.93%.</a:t>
            </a:r>
            <a:endParaRPr sz="1400">
              <a:solidFill>
                <a:schemeClr val="dk1"/>
              </a:solidFill>
              <a:latin typeface="Nunito"/>
              <a:ea typeface="Nunito"/>
              <a:cs typeface="Nunito"/>
              <a:sym typeface="Nunito"/>
            </a:endParaRPr>
          </a:p>
        </p:txBody>
      </p:sp>
      <p:sp>
        <p:nvSpPr>
          <p:cNvPr id="220" name="Google Shape;220;p32"/>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24" name="Shape 224"/>
        <p:cNvGrpSpPr/>
        <p:nvPr/>
      </p:nvGrpSpPr>
      <p:grpSpPr>
        <a:xfrm>
          <a:off x="0" y="0"/>
          <a:ext cx="0" cy="0"/>
          <a:chOff x="0" y="0"/>
          <a:chExt cx="0" cy="0"/>
        </a:xfrm>
      </p:grpSpPr>
      <p:sp>
        <p:nvSpPr>
          <p:cNvPr id="225" name="Google Shape;225;p33"/>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226" name="Google Shape;226;p33"/>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txBox="1"/>
          <p:nvPr/>
        </p:nvSpPr>
        <p:spPr>
          <a:xfrm>
            <a:off x="508000" y="635000"/>
            <a:ext cx="49305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Decision Tree</a:t>
            </a:r>
            <a:endParaRPr b="1" sz="2400">
              <a:solidFill>
                <a:srgbClr val="2C1F07"/>
              </a:solidFill>
              <a:latin typeface="Poppins"/>
              <a:ea typeface="Poppins"/>
              <a:cs typeface="Poppins"/>
              <a:sym typeface="Poppins"/>
            </a:endParaRPr>
          </a:p>
        </p:txBody>
      </p:sp>
      <p:pic>
        <p:nvPicPr>
          <p:cNvPr id="228" name="Google Shape;228;p33"/>
          <p:cNvPicPr preferRelativeResize="0"/>
          <p:nvPr/>
        </p:nvPicPr>
        <p:blipFill>
          <a:blip r:embed="rId4">
            <a:alphaModFix/>
          </a:blip>
          <a:stretch>
            <a:fillRect/>
          </a:stretch>
        </p:blipFill>
        <p:spPr>
          <a:xfrm>
            <a:off x="4188000" y="463850"/>
            <a:ext cx="4930500" cy="3974592"/>
          </a:xfrm>
          <a:prstGeom prst="rect">
            <a:avLst/>
          </a:prstGeom>
          <a:noFill/>
          <a:ln>
            <a:noFill/>
          </a:ln>
        </p:spPr>
      </p:pic>
      <p:sp>
        <p:nvSpPr>
          <p:cNvPr id="229" name="Google Shape;229;p33"/>
          <p:cNvSpPr txBox="1"/>
          <p:nvPr/>
        </p:nvSpPr>
        <p:spPr>
          <a:xfrm>
            <a:off x="507925" y="1217700"/>
            <a:ext cx="34401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1500"/>
              </a:spcBef>
              <a:spcAft>
                <a:spcPts val="0"/>
              </a:spcAft>
              <a:buClr>
                <a:srgbClr val="374151"/>
              </a:buClr>
              <a:buSzPts val="1400"/>
              <a:buFont typeface="Nunito"/>
              <a:buChar char="●"/>
            </a:pPr>
            <a:r>
              <a:rPr lang="en">
                <a:solidFill>
                  <a:srgbClr val="374151"/>
                </a:solidFill>
                <a:latin typeface="Nunito"/>
                <a:ea typeface="Nunito"/>
                <a:cs typeface="Nunito"/>
                <a:sym typeface="Nunito"/>
              </a:rPr>
              <a:t>Classification tree answers a sequence of questions with each involving one of the numerical variables provided. </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Nunito"/>
              <a:buChar char="●"/>
            </a:pPr>
            <a:r>
              <a:rPr lang="en">
                <a:solidFill>
                  <a:srgbClr val="374151"/>
                </a:solidFill>
                <a:latin typeface="Nunito"/>
                <a:ea typeface="Nunito"/>
                <a:cs typeface="Nunito"/>
                <a:sym typeface="Nunito"/>
              </a:rPr>
              <a:t>In the image to the right, the tree has a maximum depth of 3 (may lead to overfitting on the training set).</a:t>
            </a:r>
            <a:endParaRPr>
              <a:solidFill>
                <a:srgbClr val="374151"/>
              </a:solidFill>
              <a:latin typeface="Nunito"/>
              <a:ea typeface="Nunito"/>
              <a:cs typeface="Nunito"/>
              <a:sym typeface="Nunito"/>
            </a:endParaRPr>
          </a:p>
          <a:p>
            <a:pPr indent="-317500" lvl="0" marL="457200" rtl="0" algn="l">
              <a:spcBef>
                <a:spcPts val="0"/>
              </a:spcBef>
              <a:spcAft>
                <a:spcPts val="0"/>
              </a:spcAft>
              <a:buClr>
                <a:srgbClr val="374151"/>
              </a:buClr>
              <a:buSzPts val="1400"/>
              <a:buFont typeface="Poppins"/>
              <a:buChar char="●"/>
            </a:pPr>
            <a:r>
              <a:rPr lang="en">
                <a:solidFill>
                  <a:srgbClr val="374151"/>
                </a:solidFill>
                <a:latin typeface="Nunito"/>
                <a:ea typeface="Nunito"/>
                <a:cs typeface="Nunito"/>
                <a:sym typeface="Nunito"/>
              </a:rPr>
              <a:t>Predict the churn for test dataset results in an accuracy test score of 0.8393. Or 83.93%.</a:t>
            </a:r>
            <a:r>
              <a:rPr lang="en">
                <a:solidFill>
                  <a:srgbClr val="374151"/>
                </a:solidFill>
                <a:latin typeface="Poppins"/>
                <a:ea typeface="Poppins"/>
                <a:cs typeface="Poppins"/>
                <a:sym typeface="Poppins"/>
              </a:rPr>
              <a:t> </a:t>
            </a:r>
            <a:endParaRPr>
              <a:solidFill>
                <a:srgbClr val="37415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33" name="Shape 233"/>
        <p:cNvGrpSpPr/>
        <p:nvPr/>
      </p:nvGrpSpPr>
      <p:grpSpPr>
        <a:xfrm>
          <a:off x="0" y="0"/>
          <a:ext cx="0" cy="0"/>
          <a:chOff x="0" y="0"/>
          <a:chExt cx="0" cy="0"/>
        </a:xfrm>
      </p:grpSpPr>
      <p:sp>
        <p:nvSpPr>
          <p:cNvPr id="234" name="Google Shape;234;p34"/>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235" name="Google Shape;235;p34"/>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K Means Clustering</a:t>
            </a:r>
            <a:endParaRPr b="1" sz="2400">
              <a:solidFill>
                <a:srgbClr val="2C1F07"/>
              </a:solidFill>
              <a:latin typeface="Poppins"/>
              <a:ea typeface="Poppins"/>
              <a:cs typeface="Poppins"/>
              <a:sym typeface="Poppins"/>
            </a:endParaRPr>
          </a:p>
        </p:txBody>
      </p:sp>
      <p:sp>
        <p:nvSpPr>
          <p:cNvPr id="237" name="Google Shape;237;p34"/>
          <p:cNvSpPr txBox="1"/>
          <p:nvPr/>
        </p:nvSpPr>
        <p:spPr>
          <a:xfrm>
            <a:off x="508000" y="1353100"/>
            <a:ext cx="4521300" cy="14715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Viewing the relationship between Customer Age, Months on Book and Credit Limit</a:t>
            </a:r>
            <a:endParaRPr>
              <a:solidFill>
                <a:srgbClr val="2D3748"/>
              </a:solidFill>
              <a:latin typeface="Nunito"/>
              <a:ea typeface="Nunito"/>
              <a:cs typeface="Nunito"/>
              <a:sym typeface="Nunito"/>
            </a:endParaRPr>
          </a:p>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Important in understanding the how the variance in this data by person tends to group together</a:t>
            </a:r>
            <a:endParaRPr>
              <a:solidFill>
                <a:srgbClr val="2D3748"/>
              </a:solidFill>
              <a:latin typeface="Nunito"/>
              <a:ea typeface="Nunito"/>
              <a:cs typeface="Nunito"/>
              <a:sym typeface="Nunito"/>
            </a:endParaRPr>
          </a:p>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Cluster to have 3 clusters</a:t>
            </a:r>
            <a:endParaRPr>
              <a:solidFill>
                <a:srgbClr val="2D3748"/>
              </a:solidFill>
              <a:latin typeface="Nunito"/>
              <a:ea typeface="Nunito"/>
              <a:cs typeface="Nunito"/>
              <a:sym typeface="Nunito"/>
            </a:endParaRPr>
          </a:p>
        </p:txBody>
      </p:sp>
      <p:pic>
        <p:nvPicPr>
          <p:cNvPr id="238" name="Google Shape;238;p34"/>
          <p:cNvPicPr preferRelativeResize="0"/>
          <p:nvPr/>
        </p:nvPicPr>
        <p:blipFill>
          <a:blip r:embed="rId4">
            <a:alphaModFix/>
          </a:blip>
          <a:stretch>
            <a:fillRect/>
          </a:stretch>
        </p:blipFill>
        <p:spPr>
          <a:xfrm>
            <a:off x="6026927" y="1247599"/>
            <a:ext cx="3117075" cy="2407100"/>
          </a:xfrm>
          <a:prstGeom prst="rect">
            <a:avLst/>
          </a:prstGeom>
          <a:noFill/>
          <a:ln>
            <a:noFill/>
          </a:ln>
        </p:spPr>
      </p:pic>
      <p:pic>
        <p:nvPicPr>
          <p:cNvPr id="239" name="Google Shape;239;p34"/>
          <p:cNvPicPr preferRelativeResize="0"/>
          <p:nvPr/>
        </p:nvPicPr>
        <p:blipFill>
          <a:blip r:embed="rId5">
            <a:alphaModFix/>
          </a:blip>
          <a:stretch>
            <a:fillRect/>
          </a:stretch>
        </p:blipFill>
        <p:spPr>
          <a:xfrm>
            <a:off x="800600" y="3145625"/>
            <a:ext cx="3936099" cy="185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43" name="Shape 243"/>
        <p:cNvGrpSpPr/>
        <p:nvPr/>
      </p:nvGrpSpPr>
      <p:grpSpPr>
        <a:xfrm>
          <a:off x="0" y="0"/>
          <a:ext cx="0" cy="0"/>
          <a:chOff x="0" y="0"/>
          <a:chExt cx="0" cy="0"/>
        </a:xfrm>
      </p:grpSpPr>
      <p:sp>
        <p:nvSpPr>
          <p:cNvPr id="244" name="Google Shape;244;p35"/>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245" name="Google Shape;245;p35"/>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txBox="1"/>
          <p:nvPr/>
        </p:nvSpPr>
        <p:spPr>
          <a:xfrm>
            <a:off x="508000" y="466350"/>
            <a:ext cx="5499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K Means Clustering Visualizations of Relationships</a:t>
            </a:r>
            <a:endParaRPr b="1" sz="2400">
              <a:solidFill>
                <a:srgbClr val="2C1F07"/>
              </a:solidFill>
              <a:latin typeface="Poppins"/>
              <a:ea typeface="Poppins"/>
              <a:cs typeface="Poppins"/>
              <a:sym typeface="Poppins"/>
            </a:endParaRPr>
          </a:p>
        </p:txBody>
      </p:sp>
      <p:sp>
        <p:nvSpPr>
          <p:cNvPr id="247" name="Google Shape;247;p35"/>
          <p:cNvSpPr txBox="1"/>
          <p:nvPr/>
        </p:nvSpPr>
        <p:spPr>
          <a:xfrm>
            <a:off x="508000" y="1836000"/>
            <a:ext cx="2738400" cy="1896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a:solidFill>
                <a:srgbClr val="2D3748"/>
              </a:solidFill>
              <a:latin typeface="Nunito"/>
              <a:ea typeface="Nunito"/>
              <a:cs typeface="Nunito"/>
              <a:sym typeface="Nunito"/>
            </a:endParaRPr>
          </a:p>
        </p:txBody>
      </p:sp>
      <p:pic>
        <p:nvPicPr>
          <p:cNvPr id="248" name="Google Shape;248;p35"/>
          <p:cNvPicPr preferRelativeResize="0"/>
          <p:nvPr/>
        </p:nvPicPr>
        <p:blipFill>
          <a:blip r:embed="rId4">
            <a:alphaModFix/>
          </a:blip>
          <a:stretch>
            <a:fillRect/>
          </a:stretch>
        </p:blipFill>
        <p:spPr>
          <a:xfrm>
            <a:off x="507998" y="1835998"/>
            <a:ext cx="2896375" cy="1896074"/>
          </a:xfrm>
          <a:prstGeom prst="rect">
            <a:avLst/>
          </a:prstGeom>
          <a:noFill/>
          <a:ln>
            <a:noFill/>
          </a:ln>
        </p:spPr>
      </p:pic>
      <p:sp>
        <p:nvSpPr>
          <p:cNvPr id="249" name="Google Shape;249;p35"/>
          <p:cNvSpPr txBox="1"/>
          <p:nvPr/>
        </p:nvSpPr>
        <p:spPr>
          <a:xfrm>
            <a:off x="606125" y="1435800"/>
            <a:ext cx="30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Months on Book x Customer Age</a:t>
            </a:r>
            <a:endParaRPr b="1"/>
          </a:p>
        </p:txBody>
      </p:sp>
      <p:sp>
        <p:nvSpPr>
          <p:cNvPr id="250" name="Google Shape;250;p35"/>
          <p:cNvSpPr txBox="1"/>
          <p:nvPr/>
        </p:nvSpPr>
        <p:spPr>
          <a:xfrm>
            <a:off x="1213075" y="3679300"/>
            <a:ext cx="148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Months on Book</a:t>
            </a:r>
            <a:endParaRPr sz="1200"/>
          </a:p>
        </p:txBody>
      </p:sp>
      <p:sp>
        <p:nvSpPr>
          <p:cNvPr id="251" name="Google Shape;251;p35"/>
          <p:cNvSpPr txBox="1"/>
          <p:nvPr/>
        </p:nvSpPr>
        <p:spPr>
          <a:xfrm rot="-5400000">
            <a:off x="-419762" y="2347525"/>
            <a:ext cx="148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Customer Age</a:t>
            </a:r>
            <a:endParaRPr sz="1200"/>
          </a:p>
        </p:txBody>
      </p:sp>
      <p:pic>
        <p:nvPicPr>
          <p:cNvPr id="252" name="Google Shape;252;p35"/>
          <p:cNvPicPr preferRelativeResize="0"/>
          <p:nvPr/>
        </p:nvPicPr>
        <p:blipFill>
          <a:blip r:embed="rId5">
            <a:alphaModFix/>
          </a:blip>
          <a:stretch>
            <a:fillRect/>
          </a:stretch>
        </p:blipFill>
        <p:spPr>
          <a:xfrm>
            <a:off x="5857875" y="974250"/>
            <a:ext cx="3194575" cy="1989674"/>
          </a:xfrm>
          <a:prstGeom prst="rect">
            <a:avLst/>
          </a:prstGeom>
          <a:noFill/>
          <a:ln>
            <a:noFill/>
          </a:ln>
        </p:spPr>
      </p:pic>
      <p:sp>
        <p:nvSpPr>
          <p:cNvPr id="253" name="Google Shape;253;p35"/>
          <p:cNvSpPr txBox="1"/>
          <p:nvPr/>
        </p:nvSpPr>
        <p:spPr>
          <a:xfrm>
            <a:off x="6269438" y="626450"/>
            <a:ext cx="30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Customer Age x Credit Limit</a:t>
            </a:r>
            <a:endParaRPr b="1"/>
          </a:p>
        </p:txBody>
      </p:sp>
      <p:sp>
        <p:nvSpPr>
          <p:cNvPr id="254" name="Google Shape;254;p35"/>
          <p:cNvSpPr txBox="1"/>
          <p:nvPr/>
        </p:nvSpPr>
        <p:spPr>
          <a:xfrm>
            <a:off x="6967738" y="2905975"/>
            <a:ext cx="126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Customer Age</a:t>
            </a:r>
            <a:endParaRPr sz="1200"/>
          </a:p>
        </p:txBody>
      </p:sp>
      <p:sp>
        <p:nvSpPr>
          <p:cNvPr id="255" name="Google Shape;255;p35"/>
          <p:cNvSpPr txBox="1"/>
          <p:nvPr/>
        </p:nvSpPr>
        <p:spPr>
          <a:xfrm rot="-5398931">
            <a:off x="5190825" y="1674612"/>
            <a:ext cx="9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Credit Limit</a:t>
            </a:r>
            <a:endParaRPr sz="1200"/>
          </a:p>
        </p:txBody>
      </p:sp>
      <p:pic>
        <p:nvPicPr>
          <p:cNvPr id="256" name="Google Shape;256;p35"/>
          <p:cNvPicPr preferRelativeResize="0"/>
          <p:nvPr/>
        </p:nvPicPr>
        <p:blipFill>
          <a:blip r:embed="rId6">
            <a:alphaModFix/>
          </a:blip>
          <a:stretch>
            <a:fillRect/>
          </a:stretch>
        </p:blipFill>
        <p:spPr>
          <a:xfrm>
            <a:off x="3326850" y="3055525"/>
            <a:ext cx="2767517" cy="1783175"/>
          </a:xfrm>
          <a:prstGeom prst="rect">
            <a:avLst/>
          </a:prstGeom>
          <a:noFill/>
          <a:ln>
            <a:noFill/>
          </a:ln>
        </p:spPr>
      </p:pic>
      <p:sp>
        <p:nvSpPr>
          <p:cNvPr id="257" name="Google Shape;257;p35"/>
          <p:cNvSpPr txBox="1"/>
          <p:nvPr/>
        </p:nvSpPr>
        <p:spPr>
          <a:xfrm>
            <a:off x="3467625" y="2744250"/>
            <a:ext cx="28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Credit</a:t>
            </a:r>
            <a:r>
              <a:rPr b="1" lang="en"/>
              <a:t> Limit</a:t>
            </a:r>
            <a:r>
              <a:rPr b="1" lang="en"/>
              <a:t> x Months on Book</a:t>
            </a:r>
            <a:endParaRPr b="1"/>
          </a:p>
        </p:txBody>
      </p:sp>
      <p:sp>
        <p:nvSpPr>
          <p:cNvPr id="258" name="Google Shape;258;p35"/>
          <p:cNvSpPr txBox="1"/>
          <p:nvPr/>
        </p:nvSpPr>
        <p:spPr>
          <a:xfrm rot="1069">
            <a:off x="4228362" y="4781112"/>
            <a:ext cx="9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Credit Limit</a:t>
            </a:r>
            <a:endParaRPr sz="1200"/>
          </a:p>
        </p:txBody>
      </p:sp>
      <p:sp>
        <p:nvSpPr>
          <p:cNvPr id="259" name="Google Shape;259;p35"/>
          <p:cNvSpPr txBox="1"/>
          <p:nvPr/>
        </p:nvSpPr>
        <p:spPr>
          <a:xfrm>
            <a:off x="1998750" y="4221650"/>
            <a:ext cx="132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Months on Book</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63" name="Shape 263"/>
        <p:cNvGrpSpPr/>
        <p:nvPr/>
      </p:nvGrpSpPr>
      <p:grpSpPr>
        <a:xfrm>
          <a:off x="0" y="0"/>
          <a:ext cx="0" cy="0"/>
          <a:chOff x="0" y="0"/>
          <a:chExt cx="0" cy="0"/>
        </a:xfrm>
      </p:grpSpPr>
      <p:pic>
        <p:nvPicPr>
          <p:cNvPr id="264" name="Google Shape;264;p36"/>
          <p:cNvPicPr preferRelativeResize="0"/>
          <p:nvPr/>
        </p:nvPicPr>
        <p:blipFill rotWithShape="1">
          <a:blip r:embed="rId3">
            <a:alphaModFix/>
          </a:blip>
          <a:srcRect b="0" l="29432" r="29432" t="0"/>
          <a:stretch/>
        </p:blipFill>
        <p:spPr>
          <a:xfrm>
            <a:off x="5969000" y="0"/>
            <a:ext cx="3174899" cy="5143500"/>
          </a:xfrm>
          <a:prstGeom prst="rect">
            <a:avLst/>
          </a:prstGeom>
          <a:noFill/>
          <a:ln>
            <a:noFill/>
          </a:ln>
        </p:spPr>
      </p:pic>
      <p:sp>
        <p:nvSpPr>
          <p:cNvPr id="265" name="Google Shape;265;p36"/>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4">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266" name="Google Shape;266;p36"/>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Findings of Predicting Customer Churn</a:t>
            </a:r>
            <a:endParaRPr b="1" sz="2400">
              <a:solidFill>
                <a:srgbClr val="2C1F07"/>
              </a:solidFill>
              <a:latin typeface="Poppins"/>
              <a:ea typeface="Poppins"/>
              <a:cs typeface="Poppins"/>
              <a:sym typeface="Poppins"/>
            </a:endParaRPr>
          </a:p>
        </p:txBody>
      </p:sp>
      <p:sp>
        <p:nvSpPr>
          <p:cNvPr id="268" name="Google Shape;268;p36"/>
          <p:cNvSpPr txBox="1"/>
          <p:nvPr/>
        </p:nvSpPr>
        <p:spPr>
          <a:xfrm>
            <a:off x="508000" y="1511200"/>
            <a:ext cx="4521300" cy="33801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2D3748"/>
              </a:buClr>
              <a:buSzPts val="1500"/>
              <a:buFont typeface="Nunito"/>
              <a:buAutoNum type="arabicPeriod"/>
            </a:pPr>
            <a:r>
              <a:rPr lang="en" sz="1200">
                <a:solidFill>
                  <a:schemeClr val="dk1"/>
                </a:solidFill>
                <a:latin typeface="Nunito"/>
                <a:ea typeface="Nunito"/>
                <a:cs typeface="Nunito"/>
                <a:sym typeface="Nunito"/>
              </a:rPr>
              <a:t>The study explored the relationship between customers and numerical and categorical features such as Customer Age, Credit Limit, Marital Status, and Education Level. The analysis revealed that middle-aged, uneducated customers had the highest average credit limit.</a:t>
            </a:r>
            <a:endParaRPr sz="1200">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t/>
            </a:r>
            <a:endParaRPr sz="1200">
              <a:solidFill>
                <a:schemeClr val="dk1"/>
              </a:solidFill>
              <a:latin typeface="Nunito"/>
              <a:ea typeface="Nunito"/>
              <a:cs typeface="Nunito"/>
              <a:sym typeface="Nunito"/>
            </a:endParaRPr>
          </a:p>
          <a:p>
            <a:pPr indent="-323850" lvl="0" marL="457200" rtl="0" algn="l">
              <a:lnSpc>
                <a:spcPct val="100000"/>
              </a:lnSpc>
              <a:spcBef>
                <a:spcPts val="0"/>
              </a:spcBef>
              <a:spcAft>
                <a:spcPts val="0"/>
              </a:spcAft>
              <a:buClr>
                <a:srgbClr val="2D3748"/>
              </a:buClr>
              <a:buSzPts val="1500"/>
              <a:buFont typeface="Nunito"/>
              <a:buAutoNum type="arabicPeriod"/>
            </a:pPr>
            <a:r>
              <a:rPr lang="en" sz="1200">
                <a:solidFill>
                  <a:schemeClr val="dk1"/>
                </a:solidFill>
                <a:latin typeface="Nunito"/>
                <a:ea typeface="Nunito"/>
                <a:cs typeface="Nunito"/>
                <a:sym typeface="Nunito"/>
              </a:rPr>
              <a:t>The study predicted customer churn from the testing set using three classification models (Logistic Regression, SVM, and Decision Tree), and all models had an accuracy score of approximately 84%.</a:t>
            </a:r>
            <a:endParaRPr sz="1200">
              <a:solidFill>
                <a:schemeClr val="dk1"/>
              </a:solidFill>
              <a:latin typeface="Nunito"/>
              <a:ea typeface="Nunito"/>
              <a:cs typeface="Nunito"/>
              <a:sym typeface="Nunito"/>
            </a:endParaRPr>
          </a:p>
          <a:p>
            <a:pPr indent="0" lvl="0" marL="0" rtl="0" algn="l">
              <a:lnSpc>
                <a:spcPct val="100000"/>
              </a:lnSpc>
              <a:spcBef>
                <a:spcPts val="0"/>
              </a:spcBef>
              <a:spcAft>
                <a:spcPts val="0"/>
              </a:spcAft>
              <a:buNone/>
            </a:pPr>
            <a:r>
              <a:t/>
            </a:r>
            <a:endParaRPr sz="1200">
              <a:solidFill>
                <a:schemeClr val="dk1"/>
              </a:solidFill>
              <a:latin typeface="Nunito"/>
              <a:ea typeface="Nunito"/>
              <a:cs typeface="Nunito"/>
              <a:sym typeface="Nunito"/>
            </a:endParaRPr>
          </a:p>
          <a:p>
            <a:pPr indent="-323850" lvl="0" marL="457200" rtl="0" algn="l">
              <a:lnSpc>
                <a:spcPct val="100000"/>
              </a:lnSpc>
              <a:spcBef>
                <a:spcPts val="0"/>
              </a:spcBef>
              <a:spcAft>
                <a:spcPts val="0"/>
              </a:spcAft>
              <a:buClr>
                <a:srgbClr val="2D3748"/>
              </a:buClr>
              <a:buSzPts val="1500"/>
              <a:buFont typeface="Nunito"/>
              <a:buAutoNum type="arabicPeriod"/>
            </a:pPr>
            <a:r>
              <a:rPr lang="en" sz="1200">
                <a:solidFill>
                  <a:schemeClr val="dk1"/>
                </a:solidFill>
                <a:latin typeface="Nunito"/>
                <a:ea typeface="Nunito"/>
                <a:cs typeface="Nunito"/>
                <a:sym typeface="Nunito"/>
              </a:rPr>
              <a:t>Clustering was used to investigate the relationship between customer age, months on book, and credit limit. The analysis determined the extent to which each pair of variables clustered together, providing insight into the relationship between these factors and customer behavior.</a:t>
            </a:r>
            <a:endParaRPr sz="1500">
              <a:solidFill>
                <a:schemeClr val="dk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272" name="Shape 272"/>
        <p:cNvGrpSpPr/>
        <p:nvPr/>
      </p:nvGrpSpPr>
      <p:grpSpPr>
        <a:xfrm>
          <a:off x="0" y="0"/>
          <a:ext cx="0" cy="0"/>
          <a:chOff x="0" y="0"/>
          <a:chExt cx="0" cy="0"/>
        </a:xfrm>
      </p:grpSpPr>
      <p:sp>
        <p:nvSpPr>
          <p:cNvPr id="273" name="Google Shape;273;p37"/>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txBox="1"/>
          <p:nvPr/>
        </p:nvSpPr>
        <p:spPr>
          <a:xfrm>
            <a:off x="406350" y="2254200"/>
            <a:ext cx="8331300" cy="6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C1F07"/>
                </a:solidFill>
                <a:latin typeface="Poppins"/>
                <a:ea typeface="Poppins"/>
                <a:cs typeface="Poppins"/>
                <a:sym typeface="Poppins"/>
              </a:rPr>
              <a:t>Thank you. Please feel free to ask any questions. 😄</a:t>
            </a:r>
            <a:endParaRPr b="1" sz="2400">
              <a:solidFill>
                <a:srgbClr val="2C1F07"/>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70" name="Shape 70"/>
        <p:cNvGrpSpPr/>
        <p:nvPr/>
      </p:nvGrpSpPr>
      <p:grpSpPr>
        <a:xfrm>
          <a:off x="0" y="0"/>
          <a:ext cx="0" cy="0"/>
          <a:chOff x="0" y="0"/>
          <a:chExt cx="0" cy="0"/>
        </a:xfrm>
      </p:grpSpPr>
      <p:sp>
        <p:nvSpPr>
          <p:cNvPr id="71" name="Google Shape;71;p15"/>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nvSpPr>
        <p:spPr>
          <a:xfrm>
            <a:off x="508000" y="6350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Problem Statement</a:t>
            </a:r>
            <a:endParaRPr b="1" sz="2400">
              <a:solidFill>
                <a:srgbClr val="2C1F07"/>
              </a:solidFill>
              <a:latin typeface="Poppins"/>
              <a:ea typeface="Poppins"/>
              <a:cs typeface="Poppins"/>
              <a:sym typeface="Poppins"/>
            </a:endParaRPr>
          </a:p>
        </p:txBody>
      </p:sp>
      <p:sp>
        <p:nvSpPr>
          <p:cNvPr id="73" name="Google Shape;73;p15"/>
          <p:cNvSpPr txBox="1"/>
          <p:nvPr/>
        </p:nvSpPr>
        <p:spPr>
          <a:xfrm>
            <a:off x="508000" y="1193700"/>
            <a:ext cx="4774800" cy="36033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Analyzing customer demographics and numerical features can identify potential predictors of churn in the banking industry.</a:t>
            </a:r>
            <a:endParaRPr>
              <a:solidFill>
                <a:srgbClr val="2D3748"/>
              </a:solidFill>
              <a:latin typeface="Nunito"/>
              <a:ea typeface="Nunito"/>
              <a:cs typeface="Nunito"/>
              <a:sym typeface="Nunito"/>
            </a:endParaRPr>
          </a:p>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Provide insights into potential predictors of churn.</a:t>
            </a:r>
            <a:endParaRPr>
              <a:solidFill>
                <a:srgbClr val="2D3748"/>
              </a:solidFill>
              <a:latin typeface="Nunito"/>
              <a:ea typeface="Nunito"/>
              <a:cs typeface="Nunito"/>
              <a:sym typeface="Nunito"/>
            </a:endParaRPr>
          </a:p>
          <a:p>
            <a:pPr indent="-317500" lvl="0" marL="457200" rtl="0" algn="l">
              <a:lnSpc>
                <a:spcPct val="110000"/>
              </a:lnSpc>
              <a:spcBef>
                <a:spcPts val="0"/>
              </a:spcBef>
              <a:spcAft>
                <a:spcPts val="0"/>
              </a:spcAft>
              <a:buClr>
                <a:srgbClr val="2D3748"/>
              </a:buClr>
              <a:buSzPts val="1400"/>
              <a:buFont typeface="Nunito"/>
              <a:buChar char="●"/>
            </a:pPr>
            <a:r>
              <a:rPr lang="en">
                <a:solidFill>
                  <a:srgbClr val="2D3748"/>
                </a:solidFill>
                <a:latin typeface="Nunito"/>
                <a:ea typeface="Nunito"/>
                <a:cs typeface="Nunito"/>
                <a:sym typeface="Nunito"/>
              </a:rPr>
              <a:t>Combining demographic and numerical features can provide a comprehensive understanding of churn predictors and inform personalized retention strategies.</a:t>
            </a:r>
            <a:endParaRPr>
              <a:solidFill>
                <a:srgbClr val="2D3748"/>
              </a:solidFill>
              <a:latin typeface="Nunito"/>
              <a:ea typeface="Nunito"/>
              <a:cs typeface="Nunito"/>
              <a:sym typeface="Nunito"/>
            </a:endParaRPr>
          </a:p>
          <a:p>
            <a:pPr indent="0" lvl="0" marL="457200" rtl="0" algn="l">
              <a:lnSpc>
                <a:spcPct val="110000"/>
              </a:lnSpc>
              <a:spcBef>
                <a:spcPts val="0"/>
              </a:spcBef>
              <a:spcAft>
                <a:spcPts val="0"/>
              </a:spcAft>
              <a:buNone/>
            </a:pPr>
            <a:r>
              <a:t/>
            </a:r>
            <a:endParaRPr>
              <a:solidFill>
                <a:srgbClr val="2D3748"/>
              </a:solidFill>
              <a:latin typeface="Nunito"/>
              <a:ea typeface="Nunito"/>
              <a:cs typeface="Nunito"/>
              <a:sym typeface="Nunito"/>
            </a:endParaRPr>
          </a:p>
          <a:p>
            <a:pPr indent="0" lvl="0" marL="457200" rtl="0" algn="l">
              <a:lnSpc>
                <a:spcPct val="110000"/>
              </a:lnSpc>
              <a:spcBef>
                <a:spcPts val="0"/>
              </a:spcBef>
              <a:spcAft>
                <a:spcPts val="0"/>
              </a:spcAft>
              <a:buNone/>
            </a:pPr>
            <a:r>
              <a:t/>
            </a:r>
            <a:endParaRPr>
              <a:solidFill>
                <a:srgbClr val="2D3748"/>
              </a:solidFill>
              <a:latin typeface="Nunito"/>
              <a:ea typeface="Nunito"/>
              <a:cs typeface="Nunito"/>
              <a:sym typeface="Nunito"/>
            </a:endParaRPr>
          </a:p>
        </p:txBody>
      </p:sp>
      <p:pic>
        <p:nvPicPr>
          <p:cNvPr id="74" name="Google Shape;74;p15"/>
          <p:cNvPicPr preferRelativeResize="0"/>
          <p:nvPr/>
        </p:nvPicPr>
        <p:blipFill>
          <a:blip r:embed="rId3">
            <a:alphaModFix/>
          </a:blip>
          <a:stretch>
            <a:fillRect/>
          </a:stretch>
        </p:blipFill>
        <p:spPr>
          <a:xfrm>
            <a:off x="5435200" y="1295300"/>
            <a:ext cx="3556399" cy="18982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78" name="Shape 78"/>
        <p:cNvGrpSpPr/>
        <p:nvPr/>
      </p:nvGrpSpPr>
      <p:grpSpPr>
        <a:xfrm>
          <a:off x="0" y="0"/>
          <a:ext cx="0" cy="0"/>
          <a:chOff x="0" y="0"/>
          <a:chExt cx="0" cy="0"/>
        </a:xfrm>
      </p:grpSpPr>
      <p:sp>
        <p:nvSpPr>
          <p:cNvPr id="79" name="Google Shape;79;p16"/>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nvSpPr>
        <p:spPr>
          <a:xfrm>
            <a:off x="508000" y="6350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Features Selection</a:t>
            </a:r>
            <a:endParaRPr b="1" sz="2400">
              <a:solidFill>
                <a:srgbClr val="2C1F07"/>
              </a:solidFill>
              <a:latin typeface="Poppins"/>
              <a:ea typeface="Poppins"/>
              <a:cs typeface="Poppins"/>
              <a:sym typeface="Poppins"/>
            </a:endParaRPr>
          </a:p>
        </p:txBody>
      </p:sp>
      <p:sp>
        <p:nvSpPr>
          <p:cNvPr id="81" name="Google Shape;81;p16"/>
          <p:cNvSpPr txBox="1"/>
          <p:nvPr/>
        </p:nvSpPr>
        <p:spPr>
          <a:xfrm>
            <a:off x="508000" y="1193700"/>
            <a:ext cx="4774800" cy="3603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2D3748"/>
              </a:buClr>
              <a:buSzPts val="1400"/>
              <a:buFont typeface="Nunito Light"/>
              <a:buChar char="●"/>
            </a:pPr>
            <a:r>
              <a:rPr lang="en">
                <a:solidFill>
                  <a:srgbClr val="2D3748"/>
                </a:solidFill>
                <a:latin typeface="Nunito Light"/>
                <a:ea typeface="Nunito Light"/>
                <a:cs typeface="Nunito Light"/>
                <a:sym typeface="Nunito Light"/>
              </a:rPr>
              <a:t>Demographic factors such as gender, marital status, education level, and income category can reveal patterns related to churn.</a:t>
            </a:r>
            <a:endParaRPr>
              <a:solidFill>
                <a:srgbClr val="2D3748"/>
              </a:solidFill>
              <a:latin typeface="Nunito Light"/>
              <a:ea typeface="Nunito Light"/>
              <a:cs typeface="Nunito Light"/>
              <a:sym typeface="Nunito Light"/>
            </a:endParaRPr>
          </a:p>
          <a:p>
            <a:pPr indent="-317500" lvl="0" marL="457200" rtl="0" algn="l">
              <a:lnSpc>
                <a:spcPct val="100000"/>
              </a:lnSpc>
              <a:spcBef>
                <a:spcPts val="0"/>
              </a:spcBef>
              <a:spcAft>
                <a:spcPts val="0"/>
              </a:spcAft>
              <a:buClr>
                <a:srgbClr val="2D3748"/>
              </a:buClr>
              <a:buSzPts val="1400"/>
              <a:buFont typeface="Nunito Light"/>
              <a:buChar char="●"/>
            </a:pPr>
            <a:r>
              <a:rPr lang="en">
                <a:solidFill>
                  <a:srgbClr val="2D3748"/>
                </a:solidFill>
                <a:latin typeface="Nunito Light"/>
                <a:ea typeface="Nunito Light"/>
                <a:cs typeface="Nunito Light"/>
                <a:sym typeface="Nunito Light"/>
              </a:rPr>
              <a:t>The dataset also includes data about each customer's relationship with the credit card provider, such as age, dependent count, number of months on book, and credit limit.</a:t>
            </a:r>
            <a:endParaRPr>
              <a:solidFill>
                <a:srgbClr val="2D3748"/>
              </a:solidFill>
              <a:latin typeface="Nunito Light"/>
              <a:ea typeface="Nunito Light"/>
              <a:cs typeface="Nunito Light"/>
              <a:sym typeface="Nunito Light"/>
            </a:endParaRPr>
          </a:p>
          <a:p>
            <a:pPr indent="0" lvl="0" marL="457200" rtl="0" algn="l">
              <a:lnSpc>
                <a:spcPct val="110000"/>
              </a:lnSpc>
              <a:spcBef>
                <a:spcPts val="0"/>
              </a:spcBef>
              <a:spcAft>
                <a:spcPts val="0"/>
              </a:spcAft>
              <a:buNone/>
            </a:pPr>
            <a:r>
              <a:t/>
            </a:r>
            <a:endParaRPr>
              <a:solidFill>
                <a:srgbClr val="2D3748"/>
              </a:solidFill>
              <a:latin typeface="Nunito"/>
              <a:ea typeface="Nunito"/>
              <a:cs typeface="Nunito"/>
              <a:sym typeface="Nunito"/>
            </a:endParaRPr>
          </a:p>
          <a:p>
            <a:pPr indent="0" lvl="0" marL="457200" rtl="0" algn="l">
              <a:lnSpc>
                <a:spcPct val="110000"/>
              </a:lnSpc>
              <a:spcBef>
                <a:spcPts val="0"/>
              </a:spcBef>
              <a:spcAft>
                <a:spcPts val="0"/>
              </a:spcAft>
              <a:buNone/>
            </a:pPr>
            <a:r>
              <a:t/>
            </a:r>
            <a:endParaRPr>
              <a:solidFill>
                <a:srgbClr val="2D3748"/>
              </a:solidFill>
              <a:latin typeface="Nunito"/>
              <a:ea typeface="Nunito"/>
              <a:cs typeface="Nunito"/>
              <a:sym typeface="Nunito"/>
            </a:endParaRPr>
          </a:p>
        </p:txBody>
      </p:sp>
      <p:pic>
        <p:nvPicPr>
          <p:cNvPr id="82" name="Google Shape;82;p16"/>
          <p:cNvPicPr preferRelativeResize="0"/>
          <p:nvPr/>
        </p:nvPicPr>
        <p:blipFill rotWithShape="1">
          <a:blip r:embed="rId3">
            <a:alphaModFix/>
          </a:blip>
          <a:srcRect b="0" l="24131" r="6226" t="0"/>
          <a:stretch/>
        </p:blipFill>
        <p:spPr>
          <a:xfrm>
            <a:off x="5935700" y="63600"/>
            <a:ext cx="3208299" cy="5092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0" l="29432" r="29432" t="0"/>
          <a:stretch/>
        </p:blipFill>
        <p:spPr>
          <a:xfrm>
            <a:off x="5969000" y="0"/>
            <a:ext cx="3174899" cy="5143500"/>
          </a:xfrm>
          <a:prstGeom prst="rect">
            <a:avLst/>
          </a:prstGeom>
          <a:noFill/>
          <a:ln>
            <a:noFill/>
          </a:ln>
        </p:spPr>
      </p:pic>
      <p:sp>
        <p:nvSpPr>
          <p:cNvPr id="88" name="Google Shape;88;p17"/>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4">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89" name="Google Shape;89;p17"/>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Data Preparation</a:t>
            </a:r>
            <a:endParaRPr b="1" sz="2400">
              <a:solidFill>
                <a:srgbClr val="2C1F07"/>
              </a:solidFill>
              <a:latin typeface="Poppins"/>
              <a:ea typeface="Poppins"/>
              <a:cs typeface="Poppins"/>
              <a:sym typeface="Poppins"/>
            </a:endParaRPr>
          </a:p>
        </p:txBody>
      </p:sp>
      <p:sp>
        <p:nvSpPr>
          <p:cNvPr id="91" name="Google Shape;91;p17"/>
          <p:cNvSpPr txBox="1"/>
          <p:nvPr/>
        </p:nvSpPr>
        <p:spPr>
          <a:xfrm>
            <a:off x="508000" y="1316000"/>
            <a:ext cx="4521300" cy="3327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Nunito Light"/>
              <a:buChar char="●"/>
            </a:pPr>
            <a:r>
              <a:rPr lang="en">
                <a:solidFill>
                  <a:schemeClr val="dk1"/>
                </a:solidFill>
                <a:latin typeface="Nunito Light"/>
                <a:ea typeface="Nunito Light"/>
                <a:cs typeface="Nunito Light"/>
                <a:sym typeface="Nunito Light"/>
              </a:rPr>
              <a:t>Some variables may not be useful for the task at hand. In this case, variables such as Naive Bayes Classifier Attrition Flag, Total Amount Churned (Q1 to Q4), and Total Count Churned (Q1 to Q4) were identified as not useful and were removed.</a:t>
            </a:r>
            <a:endParaRPr>
              <a:solidFill>
                <a:schemeClr val="dk1"/>
              </a:solidFill>
              <a:latin typeface="Nunito Light"/>
              <a:ea typeface="Nunito Light"/>
              <a:cs typeface="Nunito Light"/>
              <a:sym typeface="Nunito Light"/>
            </a:endParaRPr>
          </a:p>
          <a:p>
            <a:pPr indent="-317500" lvl="0" marL="457200" rtl="0" algn="l">
              <a:lnSpc>
                <a:spcPct val="100000"/>
              </a:lnSpc>
              <a:spcBef>
                <a:spcPts val="0"/>
              </a:spcBef>
              <a:spcAft>
                <a:spcPts val="0"/>
              </a:spcAft>
              <a:buClr>
                <a:schemeClr val="dk1"/>
              </a:buClr>
              <a:buSzPts val="1400"/>
              <a:buFont typeface="Nunito Light"/>
              <a:buChar char="●"/>
            </a:pPr>
            <a:r>
              <a:rPr lang="en">
                <a:solidFill>
                  <a:schemeClr val="dk1"/>
                </a:solidFill>
                <a:latin typeface="Nunito Light"/>
                <a:ea typeface="Nunito Light"/>
                <a:cs typeface="Nunito Light"/>
                <a:sym typeface="Nunito Light"/>
              </a:rPr>
              <a:t>To incorporate gender as a predictor variable, a dummy variable was created. This involved assigning a value of 1 to male customers and 0 to female customers.</a:t>
            </a:r>
            <a:endParaRPr>
              <a:solidFill>
                <a:schemeClr val="dk1"/>
              </a:solidFill>
              <a:latin typeface="Nunito Light"/>
              <a:ea typeface="Nunito Light"/>
              <a:cs typeface="Nunito Light"/>
              <a:sym typeface="Nunito Light"/>
            </a:endParaRPr>
          </a:p>
          <a:p>
            <a:pPr indent="-317500" lvl="0" marL="457200" rtl="0" algn="l">
              <a:lnSpc>
                <a:spcPct val="100000"/>
              </a:lnSpc>
              <a:spcBef>
                <a:spcPts val="0"/>
              </a:spcBef>
              <a:spcAft>
                <a:spcPts val="0"/>
              </a:spcAft>
              <a:buClr>
                <a:schemeClr val="dk1"/>
              </a:buClr>
              <a:buSzPts val="1400"/>
              <a:buFont typeface="Nunito Light"/>
              <a:buChar char="●"/>
            </a:pPr>
            <a:r>
              <a:rPr lang="en">
                <a:solidFill>
                  <a:schemeClr val="dk1"/>
                </a:solidFill>
                <a:latin typeface="Nunito Light"/>
                <a:ea typeface="Nunito Light"/>
                <a:cs typeface="Nunito Light"/>
                <a:sym typeface="Nunito Light"/>
              </a:rPr>
              <a:t>To ensure data quality, customers with unknown marital status and education level were removed from the dataset. </a:t>
            </a:r>
            <a:endParaRPr>
              <a:solidFill>
                <a:schemeClr val="dk1"/>
              </a:solidFill>
              <a:latin typeface="Nunito Light"/>
              <a:ea typeface="Nunito Light"/>
              <a:cs typeface="Nunito Light"/>
              <a:sym typeface="Nunito Light"/>
            </a:endParaRPr>
          </a:p>
          <a:p>
            <a:pPr indent="-317500" lvl="1" marL="914400" rtl="0" algn="l">
              <a:lnSpc>
                <a:spcPct val="100000"/>
              </a:lnSpc>
              <a:spcBef>
                <a:spcPts val="0"/>
              </a:spcBef>
              <a:spcAft>
                <a:spcPts val="0"/>
              </a:spcAft>
              <a:buClr>
                <a:schemeClr val="dk1"/>
              </a:buClr>
              <a:buSzPts val="1400"/>
              <a:buFont typeface="Nunito Light"/>
              <a:buChar char="○"/>
            </a:pPr>
            <a:r>
              <a:rPr lang="en">
                <a:solidFill>
                  <a:schemeClr val="dk1"/>
                </a:solidFill>
                <a:latin typeface="Nunito Light"/>
                <a:ea typeface="Nunito Light"/>
                <a:cs typeface="Nunito Light"/>
                <a:sym typeface="Nunito Light"/>
              </a:rPr>
              <a:t>Unknown values can introduce bias and uncertainty in models, potentially affecting the accuracy of churn predictions.</a:t>
            </a:r>
            <a:endParaRPr>
              <a:solidFill>
                <a:srgbClr val="2D3748"/>
              </a:solidFill>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95" name="Shape 95"/>
        <p:cNvGrpSpPr/>
        <p:nvPr/>
      </p:nvGrpSpPr>
      <p:grpSpPr>
        <a:xfrm>
          <a:off x="0" y="0"/>
          <a:ext cx="0" cy="0"/>
          <a:chOff x="0" y="0"/>
          <a:chExt cx="0" cy="0"/>
        </a:xfrm>
      </p:grpSpPr>
      <p:sp>
        <p:nvSpPr>
          <p:cNvPr id="96" name="Google Shape;96;p18"/>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232625" y="306300"/>
            <a:ext cx="833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2C1F07"/>
              </a:solidFill>
              <a:latin typeface="Poppins"/>
              <a:ea typeface="Poppins"/>
              <a:cs typeface="Poppins"/>
              <a:sym typeface="Poppins"/>
            </a:endParaRPr>
          </a:p>
        </p:txBody>
      </p:sp>
      <p:sp>
        <p:nvSpPr>
          <p:cNvPr id="98" name="Google Shape;98;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900">
                <a:latin typeface="Poppins"/>
                <a:ea typeface="Poppins"/>
                <a:cs typeface="Poppins"/>
                <a:sym typeface="Poppins"/>
              </a:rPr>
              <a:t>Exploratory</a:t>
            </a:r>
            <a:r>
              <a:rPr b="1" lang="en" sz="4900">
                <a:latin typeface="Poppins"/>
                <a:ea typeface="Poppins"/>
                <a:cs typeface="Poppins"/>
                <a:sym typeface="Poppins"/>
              </a:rPr>
              <a:t> Data Analysis</a:t>
            </a:r>
            <a:endParaRPr b="1" sz="49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02" name="Shape 102"/>
        <p:cNvGrpSpPr/>
        <p:nvPr/>
      </p:nvGrpSpPr>
      <p:grpSpPr>
        <a:xfrm>
          <a:off x="0" y="0"/>
          <a:ext cx="0" cy="0"/>
          <a:chOff x="0" y="0"/>
          <a:chExt cx="0" cy="0"/>
        </a:xfrm>
      </p:grpSpPr>
      <p:sp>
        <p:nvSpPr>
          <p:cNvPr id="103" name="Google Shape;103;p19"/>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04" name="Google Shape;104;p19"/>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Descriptive Statistics</a:t>
            </a:r>
            <a:endParaRPr b="1" sz="2400">
              <a:solidFill>
                <a:srgbClr val="2C1F07"/>
              </a:solidFill>
              <a:latin typeface="Poppins"/>
              <a:ea typeface="Poppins"/>
              <a:cs typeface="Poppins"/>
              <a:sym typeface="Poppins"/>
            </a:endParaRPr>
          </a:p>
        </p:txBody>
      </p:sp>
      <p:sp>
        <p:nvSpPr>
          <p:cNvPr id="106" name="Google Shape;106;p19"/>
          <p:cNvSpPr txBox="1"/>
          <p:nvPr/>
        </p:nvSpPr>
        <p:spPr>
          <a:xfrm>
            <a:off x="508000" y="1193700"/>
            <a:ext cx="4521300" cy="2708100"/>
          </a:xfrm>
          <a:prstGeom prst="rect">
            <a:avLst/>
          </a:prstGeom>
          <a:noFill/>
          <a:ln>
            <a:noFill/>
          </a:ln>
        </p:spPr>
        <p:txBody>
          <a:bodyPr anchorCtr="0" anchor="t" bIns="91425" lIns="91425" spcFirstLastPara="1" rIns="91425" wrap="square" tIns="91425">
            <a:noAutofit/>
          </a:bodyPr>
          <a:lstStyle/>
          <a:p>
            <a:pPr indent="-317500" lvl="0" marL="457200" rtl="0" algn="l">
              <a:spcBef>
                <a:spcPts val="1500"/>
              </a:spcBef>
              <a:spcAft>
                <a:spcPts val="0"/>
              </a:spcAft>
              <a:buClr>
                <a:srgbClr val="374151"/>
              </a:buClr>
              <a:buSzPts val="1400"/>
              <a:buFont typeface="Nunito"/>
              <a:buChar char="●"/>
            </a:pPr>
            <a:r>
              <a:rPr lang="en">
                <a:solidFill>
                  <a:srgbClr val="374151"/>
                </a:solidFill>
                <a:latin typeface="Nunito"/>
                <a:ea typeface="Nunito"/>
                <a:cs typeface="Nunito"/>
                <a:sym typeface="Nunito"/>
              </a:rPr>
              <a:t>Attrited customers had a lower average credit limit of $8,136.04 compared to existing customers with a higher average credit limit of $8,726.88. They also had an average of 36 months on books, while existing customers had an average of 35 months on book, suggesting that they remained with the bank for a longer period before their accounts were cancelled.</a:t>
            </a:r>
            <a:endParaRPr>
              <a:solidFill>
                <a:srgbClr val="374151"/>
              </a:solidFill>
              <a:latin typeface="Nunito"/>
              <a:ea typeface="Nunito"/>
              <a:cs typeface="Nunito"/>
              <a:sym typeface="Nunito"/>
            </a:endParaRPr>
          </a:p>
          <a:p>
            <a:pPr indent="-317500" lvl="0" marL="457200" rtl="0" algn="l">
              <a:spcBef>
                <a:spcPts val="1000"/>
              </a:spcBef>
              <a:spcAft>
                <a:spcPts val="0"/>
              </a:spcAft>
              <a:buClr>
                <a:srgbClr val="374151"/>
              </a:buClr>
              <a:buSzPts val="1400"/>
              <a:buFont typeface="Nunito"/>
              <a:buChar char="●"/>
            </a:pPr>
            <a:r>
              <a:rPr lang="en">
                <a:solidFill>
                  <a:srgbClr val="374151"/>
                </a:solidFill>
                <a:latin typeface="Nunito"/>
                <a:ea typeface="Nunito"/>
                <a:cs typeface="Nunito"/>
                <a:sym typeface="Nunito"/>
              </a:rPr>
              <a:t>Female customers were the predominant group in the dataset, representing 53% of the total observed customers.</a:t>
            </a:r>
            <a:endParaRPr sz="1600">
              <a:solidFill>
                <a:srgbClr val="2D3748"/>
              </a:solidFill>
              <a:latin typeface="Nunito"/>
              <a:ea typeface="Nunito"/>
              <a:cs typeface="Nunito"/>
              <a:sym typeface="Nunito"/>
            </a:endParaRPr>
          </a:p>
        </p:txBody>
      </p:sp>
      <p:pic>
        <p:nvPicPr>
          <p:cNvPr id="107" name="Google Shape;107;p19"/>
          <p:cNvPicPr preferRelativeResize="0"/>
          <p:nvPr/>
        </p:nvPicPr>
        <p:blipFill>
          <a:blip r:embed="rId4">
            <a:alphaModFix/>
          </a:blip>
          <a:stretch>
            <a:fillRect/>
          </a:stretch>
        </p:blipFill>
        <p:spPr>
          <a:xfrm>
            <a:off x="5195375" y="1178012"/>
            <a:ext cx="3809900" cy="2546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11" name="Shape 111"/>
        <p:cNvGrpSpPr/>
        <p:nvPr/>
      </p:nvGrpSpPr>
      <p:grpSpPr>
        <a:xfrm>
          <a:off x="0" y="0"/>
          <a:ext cx="0" cy="0"/>
          <a:chOff x="0" y="0"/>
          <a:chExt cx="0" cy="0"/>
        </a:xfrm>
      </p:grpSpPr>
      <p:sp>
        <p:nvSpPr>
          <p:cNvPr id="112" name="Google Shape;112;p20"/>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13" name="Google Shape;113;p20"/>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txBox="1"/>
          <p:nvPr/>
        </p:nvSpPr>
        <p:spPr>
          <a:xfrm>
            <a:off x="508000" y="635000"/>
            <a:ext cx="4521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Distribution Plot</a:t>
            </a:r>
            <a:endParaRPr b="1" sz="2400">
              <a:solidFill>
                <a:srgbClr val="2C1F07"/>
              </a:solidFill>
              <a:latin typeface="Poppins"/>
              <a:ea typeface="Poppins"/>
              <a:cs typeface="Poppins"/>
              <a:sym typeface="Poppins"/>
            </a:endParaRPr>
          </a:p>
        </p:txBody>
      </p:sp>
      <p:sp>
        <p:nvSpPr>
          <p:cNvPr id="115" name="Google Shape;115;p20"/>
          <p:cNvSpPr txBox="1"/>
          <p:nvPr/>
        </p:nvSpPr>
        <p:spPr>
          <a:xfrm>
            <a:off x="508000" y="1193700"/>
            <a:ext cx="4521300" cy="27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First let's use histograms to see the distribution of all the people</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As we can see here, the density distribution is relatively normal with the majority of customers around the ages of 40 to 50 years old.</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To split this distribution with categorical variables </a:t>
            </a:r>
            <a:r>
              <a:rPr lang="en">
                <a:solidFill>
                  <a:schemeClr val="dk1"/>
                </a:solidFill>
                <a:highlight>
                  <a:srgbClr val="FFFFFF"/>
                </a:highlight>
                <a:latin typeface="Nunito"/>
                <a:ea typeface="Nunito"/>
                <a:cs typeface="Nunito"/>
                <a:sym typeface="Nunito"/>
              </a:rPr>
              <a:t>such as 'Married' status,</a:t>
            </a:r>
            <a:r>
              <a:rPr lang="en">
                <a:solidFill>
                  <a:schemeClr val="dk1"/>
                </a:solidFill>
                <a:latin typeface="Nunito"/>
                <a:ea typeface="Nunito"/>
                <a:cs typeface="Nunito"/>
                <a:sym typeface="Nunito"/>
              </a:rPr>
              <a:t> we can use matplotlib.pyplot.hist(), which can be called with DataFrame object directly.</a:t>
            </a:r>
            <a:endParaRPr>
              <a:solidFill>
                <a:schemeClr val="dk1"/>
              </a:solidFill>
              <a:latin typeface="Nunito"/>
              <a:ea typeface="Nunito"/>
              <a:cs typeface="Nunito"/>
              <a:sym typeface="Nunito"/>
            </a:endParaRPr>
          </a:p>
        </p:txBody>
      </p:sp>
      <p:pic>
        <p:nvPicPr>
          <p:cNvPr id="116" name="Google Shape;116;p20"/>
          <p:cNvPicPr preferRelativeResize="0"/>
          <p:nvPr/>
        </p:nvPicPr>
        <p:blipFill>
          <a:blip r:embed="rId4">
            <a:alphaModFix/>
          </a:blip>
          <a:stretch>
            <a:fillRect/>
          </a:stretch>
        </p:blipFill>
        <p:spPr>
          <a:xfrm>
            <a:off x="5029300" y="1231663"/>
            <a:ext cx="3809900" cy="243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B"/>
        </a:solidFill>
      </p:bgPr>
    </p:bg>
    <p:spTree>
      <p:nvGrpSpPr>
        <p:cNvPr id="120" name="Shape 120"/>
        <p:cNvGrpSpPr/>
        <p:nvPr/>
      </p:nvGrpSpPr>
      <p:grpSpPr>
        <a:xfrm>
          <a:off x="0" y="0"/>
          <a:ext cx="0" cy="0"/>
          <a:chOff x="0" y="0"/>
          <a:chExt cx="0" cy="0"/>
        </a:xfrm>
      </p:grpSpPr>
      <p:sp>
        <p:nvSpPr>
          <p:cNvPr id="121" name="Google Shape;121;p21"/>
          <p:cNvSpPr txBox="1"/>
          <p:nvPr/>
        </p:nvSpPr>
        <p:spPr>
          <a:xfrm>
            <a:off x="7848600" y="4838700"/>
            <a:ext cx="1269900" cy="2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exend"/>
                <a:ea typeface="Lexend"/>
                <a:cs typeface="Lexend"/>
                <a:sym typeface="Lexend"/>
              </a:rPr>
              <a:t>Photo by </a:t>
            </a:r>
            <a:r>
              <a:rPr lang="en" sz="800" u="sng">
                <a:solidFill>
                  <a:srgbClr val="FFFFFF"/>
                </a:solidFill>
                <a:latin typeface="Lexend"/>
                <a:ea typeface="Lexend"/>
                <a:cs typeface="Lexend"/>
                <a:sym typeface="Lexend"/>
                <a:hlinkClick r:id="rId3">
                  <a:extLst>
                    <a:ext uri="{A12FA001-AC4F-418D-AE19-62706E023703}">
                      <ahyp:hlinkClr val="tx"/>
                    </a:ext>
                  </a:extLst>
                </a:hlinkClick>
              </a:rPr>
              <a:t>Pixabay</a:t>
            </a:r>
            <a:endParaRPr sz="800">
              <a:solidFill>
                <a:srgbClr val="FFFFFF"/>
              </a:solidFill>
              <a:latin typeface="Lexend"/>
              <a:ea typeface="Lexend"/>
              <a:cs typeface="Lexend"/>
              <a:sym typeface="Lexend"/>
            </a:endParaRPr>
          </a:p>
        </p:txBody>
      </p:sp>
      <p:sp>
        <p:nvSpPr>
          <p:cNvPr id="122" name="Google Shape;122;p21"/>
          <p:cNvSpPr/>
          <p:nvPr/>
        </p:nvSpPr>
        <p:spPr>
          <a:xfrm>
            <a:off x="0" y="0"/>
            <a:ext cx="9144000" cy="63600"/>
          </a:xfrm>
          <a:prstGeom prst="rect">
            <a:avLst/>
          </a:prstGeom>
          <a:solidFill>
            <a:srgbClr val="B91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nvSpPr>
        <p:spPr>
          <a:xfrm>
            <a:off x="508000" y="466350"/>
            <a:ext cx="5499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C1F07"/>
                </a:solidFill>
                <a:latin typeface="Poppins"/>
                <a:ea typeface="Poppins"/>
                <a:cs typeface="Poppins"/>
                <a:sym typeface="Poppins"/>
              </a:rPr>
              <a:t>Categorical Distribution Plots</a:t>
            </a:r>
            <a:endParaRPr b="1" sz="2400">
              <a:solidFill>
                <a:srgbClr val="2C1F07"/>
              </a:solidFill>
              <a:latin typeface="Poppins"/>
              <a:ea typeface="Poppins"/>
              <a:cs typeface="Poppins"/>
              <a:sym typeface="Poppins"/>
            </a:endParaRPr>
          </a:p>
        </p:txBody>
      </p:sp>
      <p:sp>
        <p:nvSpPr>
          <p:cNvPr id="124" name="Google Shape;124;p21"/>
          <p:cNvSpPr txBox="1"/>
          <p:nvPr/>
        </p:nvSpPr>
        <p:spPr>
          <a:xfrm>
            <a:off x="508000" y="1836000"/>
            <a:ext cx="2738400" cy="1896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a:solidFill>
                <a:srgbClr val="2D3748"/>
              </a:solidFill>
              <a:latin typeface="Nunito"/>
              <a:ea typeface="Nunito"/>
              <a:cs typeface="Nunito"/>
              <a:sym typeface="Nunito"/>
            </a:endParaRPr>
          </a:p>
        </p:txBody>
      </p:sp>
      <p:sp>
        <p:nvSpPr>
          <p:cNvPr id="125" name="Google Shape;125;p21"/>
          <p:cNvSpPr txBox="1"/>
          <p:nvPr/>
        </p:nvSpPr>
        <p:spPr>
          <a:xfrm>
            <a:off x="410150" y="1250713"/>
            <a:ext cx="31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Split customers by ‘Marital_Status’</a:t>
            </a:r>
            <a:endParaRPr b="1">
              <a:latin typeface="Nunito"/>
              <a:ea typeface="Nunito"/>
              <a:cs typeface="Nunito"/>
              <a:sym typeface="Nunito"/>
            </a:endParaRPr>
          </a:p>
        </p:txBody>
      </p:sp>
      <p:sp>
        <p:nvSpPr>
          <p:cNvPr id="126" name="Google Shape;126;p21"/>
          <p:cNvSpPr txBox="1"/>
          <p:nvPr/>
        </p:nvSpPr>
        <p:spPr>
          <a:xfrm>
            <a:off x="5466252" y="626450"/>
            <a:ext cx="3507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Nunito"/>
                <a:ea typeface="Nunito"/>
                <a:cs typeface="Nunito"/>
                <a:sym typeface="Nunito"/>
              </a:rPr>
              <a:t>Split customers by ‘Education_Level’</a:t>
            </a:r>
            <a:endParaRPr b="1">
              <a:latin typeface="Nunito"/>
              <a:ea typeface="Nunito"/>
              <a:cs typeface="Nunito"/>
              <a:sym typeface="Nunito"/>
            </a:endParaRPr>
          </a:p>
        </p:txBody>
      </p:sp>
      <p:pic>
        <p:nvPicPr>
          <p:cNvPr id="127" name="Google Shape;127;p21"/>
          <p:cNvPicPr preferRelativeResize="0"/>
          <p:nvPr/>
        </p:nvPicPr>
        <p:blipFill>
          <a:blip r:embed="rId4">
            <a:alphaModFix/>
          </a:blip>
          <a:stretch>
            <a:fillRect/>
          </a:stretch>
        </p:blipFill>
        <p:spPr>
          <a:xfrm>
            <a:off x="508000" y="1650926"/>
            <a:ext cx="3096575" cy="2035845"/>
          </a:xfrm>
          <a:prstGeom prst="rect">
            <a:avLst/>
          </a:prstGeom>
          <a:noFill/>
          <a:ln>
            <a:noFill/>
          </a:ln>
        </p:spPr>
      </p:pic>
      <p:pic>
        <p:nvPicPr>
          <p:cNvPr id="128" name="Google Shape;128;p21"/>
          <p:cNvPicPr preferRelativeResize="0"/>
          <p:nvPr/>
        </p:nvPicPr>
        <p:blipFill>
          <a:blip r:embed="rId5">
            <a:alphaModFix/>
          </a:blip>
          <a:stretch>
            <a:fillRect/>
          </a:stretch>
        </p:blipFill>
        <p:spPr>
          <a:xfrm>
            <a:off x="2346900" y="3238250"/>
            <a:ext cx="2500738" cy="1694250"/>
          </a:xfrm>
          <a:prstGeom prst="rect">
            <a:avLst/>
          </a:prstGeom>
          <a:noFill/>
          <a:ln>
            <a:noFill/>
          </a:ln>
        </p:spPr>
      </p:pic>
      <p:pic>
        <p:nvPicPr>
          <p:cNvPr id="129" name="Google Shape;129;p21"/>
          <p:cNvPicPr preferRelativeResize="0"/>
          <p:nvPr/>
        </p:nvPicPr>
        <p:blipFill>
          <a:blip r:embed="rId6">
            <a:alphaModFix/>
          </a:blip>
          <a:stretch>
            <a:fillRect/>
          </a:stretch>
        </p:blipFill>
        <p:spPr>
          <a:xfrm>
            <a:off x="5112900" y="1026656"/>
            <a:ext cx="3860524" cy="2562219"/>
          </a:xfrm>
          <a:prstGeom prst="rect">
            <a:avLst/>
          </a:prstGeom>
          <a:noFill/>
          <a:ln>
            <a:noFill/>
          </a:ln>
        </p:spPr>
      </p:pic>
      <p:sp>
        <p:nvSpPr>
          <p:cNvPr id="130" name="Google Shape;130;p21"/>
          <p:cNvSpPr txBox="1"/>
          <p:nvPr/>
        </p:nvSpPr>
        <p:spPr>
          <a:xfrm>
            <a:off x="2346900" y="2838050"/>
            <a:ext cx="28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Split customers by ‘Gender’</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